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8" r:id="rId2"/>
    <p:sldId id="257" r:id="rId3"/>
    <p:sldId id="259" r:id="rId4"/>
    <p:sldId id="260" r:id="rId5"/>
    <p:sldId id="268" r:id="rId6"/>
    <p:sldId id="261" r:id="rId7"/>
    <p:sldId id="264" r:id="rId8"/>
    <p:sldId id="265" r:id="rId9"/>
    <p:sldId id="266" r:id="rId10"/>
    <p:sldId id="263" r:id="rId11"/>
    <p:sldId id="262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8291" autoAdjust="0"/>
  </p:normalViewPr>
  <p:slideViewPr>
    <p:cSldViewPr>
      <p:cViewPr varScale="1">
        <p:scale>
          <a:sx n="107" d="100"/>
          <a:sy n="107" d="100"/>
        </p:scale>
        <p:origin x="-8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A9148D-E488-4621-9F6A-8F2EFF08A52D}" type="datetimeFigureOut">
              <a:rPr lang="ru-RU" smtClean="0"/>
              <a:pPr/>
              <a:t>17.03.2022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69279F-CCA0-4421-A719-A1A41421B49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389554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69279F-CCA0-4421-A719-A1A41421B492}" type="slidenum">
              <a:rPr lang="ru-RU" smtClean="0"/>
              <a:pPr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63968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17.03.2022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17.03.2022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17.03.2022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17.03.2022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17.03.2022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17.03.2022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17.03.2022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17.03.2022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17.03.2022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17.03.2022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17.03.2022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17.03.2022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/>
          <p:cNvGrpSpPr/>
          <p:nvPr/>
        </p:nvGrpSpPr>
        <p:grpSpPr>
          <a:xfrm>
            <a:off x="107505" y="116632"/>
            <a:ext cx="8928991" cy="6661937"/>
            <a:chOff x="107505" y="116632"/>
            <a:chExt cx="8928991" cy="6661937"/>
          </a:xfrm>
        </p:grpSpPr>
        <p:grpSp>
          <p:nvGrpSpPr>
            <p:cNvPr id="6" name="Группа 5"/>
            <p:cNvGrpSpPr/>
            <p:nvPr/>
          </p:nvGrpSpPr>
          <p:grpSpPr>
            <a:xfrm>
              <a:off x="107505" y="116632"/>
              <a:ext cx="8928991" cy="6661937"/>
              <a:chOff x="107505" y="116632"/>
              <a:chExt cx="8928991" cy="6661937"/>
            </a:xfrm>
          </p:grpSpPr>
          <p:pic>
            <p:nvPicPr>
              <p:cNvPr id="1026" name="Picture 2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harpenSoften amount="-14000"/>
                        </a14:imgEffect>
                        <a14:imgEffect>
                          <a14:brightnessContrast bright="8000" contrast="-69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505" y="116632"/>
                <a:ext cx="8928991" cy="53285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2050" name="Picture 2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538" y="5517232"/>
                <a:ext cx="8924925" cy="12613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2" name="Овал 1"/>
              <p:cNvSpPr/>
              <p:nvPr/>
            </p:nvSpPr>
            <p:spPr>
              <a:xfrm>
                <a:off x="1907704" y="1412776"/>
                <a:ext cx="5256584" cy="324036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000" b="1" dirty="0" smtClean="0">
                  <a:solidFill>
                    <a:schemeClr val="accent6">
                      <a:lumMod val="50000"/>
                    </a:schemeClr>
                  </a:solidFill>
                  <a:latin typeface="Comic Sans MS" pitchFamily="66" charset="0"/>
                </a:endParaRPr>
              </a:p>
              <a:p>
                <a:pPr algn="ctr"/>
                <a:endParaRPr lang="ru-RU" sz="2000" b="1" dirty="0">
                  <a:solidFill>
                    <a:schemeClr val="accent6">
                      <a:lumMod val="50000"/>
                    </a:schemeClr>
                  </a:solidFill>
                  <a:latin typeface="Comic Sans MS" pitchFamily="66" charset="0"/>
                </a:endParaRPr>
              </a:p>
              <a:p>
                <a:pPr algn="ctr"/>
                <a:endParaRPr lang="ru-RU" sz="2400" b="1" dirty="0" smtClean="0">
                  <a:solidFill>
                    <a:schemeClr val="accent6">
                      <a:lumMod val="50000"/>
                    </a:schemeClr>
                  </a:solidFill>
                  <a:latin typeface="Comic Sans MS" pitchFamily="66" charset="0"/>
                </a:endParaRPr>
              </a:p>
              <a:p>
                <a:pPr algn="ctr"/>
                <a:r>
                  <a:rPr lang="ru-RU" sz="2400" b="1" dirty="0" smtClean="0">
                    <a:solidFill>
                      <a:schemeClr val="accent6">
                        <a:lumMod val="50000"/>
                      </a:schemeClr>
                    </a:solidFill>
                    <a:latin typeface="Comic Sans MS" pitchFamily="66" charset="0"/>
                  </a:rPr>
                  <a:t>Что </a:t>
                </a:r>
                <a:r>
                  <a:rPr lang="ru-RU" sz="2400" b="1" dirty="0">
                    <a:solidFill>
                      <a:schemeClr val="accent6">
                        <a:lumMod val="50000"/>
                      </a:schemeClr>
                    </a:solidFill>
                    <a:latin typeface="Comic Sans MS" pitchFamily="66" charset="0"/>
                  </a:rPr>
                  <a:t>было до нас в первобытном </a:t>
                </a:r>
                <a:r>
                  <a:rPr lang="ru-RU" sz="2400" b="1" dirty="0" smtClean="0">
                    <a:solidFill>
                      <a:schemeClr val="accent6">
                        <a:lumMod val="50000"/>
                      </a:schemeClr>
                    </a:solidFill>
                    <a:latin typeface="Comic Sans MS" pitchFamily="66" charset="0"/>
                  </a:rPr>
                  <a:t>мире</a:t>
                </a:r>
              </a:p>
              <a:p>
                <a:pPr algn="ctr"/>
                <a:endParaRPr lang="ru-RU" sz="1600" dirty="0" smtClean="0">
                  <a:solidFill>
                    <a:schemeClr val="tx1"/>
                  </a:solidFill>
                  <a:latin typeface="Comic Sans MS" pitchFamily="66" charset="0"/>
                </a:endParaRPr>
              </a:p>
              <a:p>
                <a:pPr algn="ctr"/>
                <a:r>
                  <a:rPr lang="ru-RU" sz="1600" dirty="0" smtClean="0">
                    <a:solidFill>
                      <a:schemeClr val="tx1"/>
                    </a:solidFill>
                    <a:latin typeface="Comic Sans MS" pitchFamily="66" charset="0"/>
                  </a:rPr>
                  <a:t>(набор гайдов )</a:t>
                </a:r>
              </a:p>
              <a:p>
                <a:pPr algn="ctr"/>
                <a:endParaRPr lang="ru-RU" sz="1600" dirty="0" smtClean="0">
                  <a:solidFill>
                    <a:schemeClr val="accent6">
                      <a:lumMod val="50000"/>
                    </a:schemeClr>
                  </a:solidFill>
                  <a:latin typeface="Comic Sans MS" pitchFamily="66" charset="0"/>
                </a:endParaRPr>
              </a:p>
              <a:p>
                <a:pPr algn="ctr"/>
                <a:r>
                  <a:rPr lang="ru-RU" sz="1600" dirty="0" smtClean="0">
                    <a:solidFill>
                      <a:schemeClr val="accent6">
                        <a:lumMod val="50000"/>
                      </a:schemeClr>
                    </a:solidFill>
                    <a:latin typeface="Comic Sans MS" pitchFamily="66" charset="0"/>
                  </a:rPr>
                  <a:t>Гайд </a:t>
                </a:r>
                <a:r>
                  <a:rPr lang="ru-RU" sz="1600" dirty="0">
                    <a:solidFill>
                      <a:schemeClr val="accent6">
                        <a:lumMod val="50000"/>
                      </a:schemeClr>
                    </a:solidFill>
                    <a:latin typeface="Comic Sans MS" pitchFamily="66" charset="0"/>
                  </a:rPr>
                  <a:t>(от англ. guide –гид, проводник, рекомендация, ориентир) по книге</a:t>
                </a:r>
              </a:p>
              <a:p>
                <a:pPr algn="ctr"/>
                <a:endParaRPr lang="ru-RU" sz="1600" dirty="0" smtClean="0">
                  <a:solidFill>
                    <a:schemeClr val="tx1"/>
                  </a:solidFill>
                  <a:latin typeface="Comic Sans MS" pitchFamily="66" charset="0"/>
                </a:endParaRPr>
              </a:p>
              <a:p>
                <a:pPr algn="ctr"/>
                <a:endParaRPr lang="ru-RU" sz="1600" dirty="0">
                  <a:solidFill>
                    <a:schemeClr val="tx1"/>
                  </a:solidFill>
                  <a:latin typeface="Comic Sans MS" pitchFamily="66" charset="0"/>
                </a:endParaRPr>
              </a:p>
              <a:p>
                <a:pPr algn="ctr"/>
                <a:endParaRPr lang="ru-RU" sz="1600" dirty="0">
                  <a:solidFill>
                    <a:schemeClr val="tx1"/>
                  </a:solidFill>
                  <a:latin typeface="Comic Sans MS" pitchFamily="66" charset="0"/>
                </a:endParaRPr>
              </a:p>
              <a:p>
                <a:pPr algn="ctr"/>
                <a:endParaRPr lang="ru-RU" b="1" dirty="0">
                  <a:solidFill>
                    <a:schemeClr val="accent6">
                      <a:lumMod val="50000"/>
                    </a:schemeClr>
                  </a:solidFill>
                  <a:latin typeface="Comic Sans MS" pitchFamily="66" charset="0"/>
                </a:endParaRPr>
              </a:p>
            </p:txBody>
          </p:sp>
          <p:sp>
            <p:nvSpPr>
              <p:cNvPr id="3" name="Скругленный прямоугольник 2"/>
              <p:cNvSpPr/>
              <p:nvPr/>
            </p:nvSpPr>
            <p:spPr>
              <a:xfrm>
                <a:off x="3059832" y="5823864"/>
                <a:ext cx="3528392" cy="648072"/>
              </a:xfrm>
              <a:prstGeom prst="roundRect">
                <a:avLst/>
              </a:prstGeom>
              <a:solidFill>
                <a:schemeClr val="bg2">
                  <a:lumMod val="90000"/>
                </a:schemeClr>
              </a:solidFill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00" dirty="0" smtClean="0">
                  <a:solidFill>
                    <a:schemeClr val="accent6">
                      <a:lumMod val="50000"/>
                    </a:schemeClr>
                  </a:solidFill>
                </a:endParaRPr>
              </a:p>
              <a:p>
                <a:pPr algn="ctr"/>
                <a:r>
                  <a:rPr lang="ru-RU" sz="1200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Красноярская краевая детская библиотека.</a:t>
                </a:r>
              </a:p>
              <a:p>
                <a:pPr algn="ctr"/>
                <a:r>
                  <a:rPr lang="ru-RU" sz="1200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Отдел электронных ресурсов и </a:t>
                </a:r>
              </a:p>
              <a:p>
                <a:pPr algn="ctr"/>
                <a:r>
                  <a:rPr lang="ru-RU" sz="1200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справочно-библиографической работы</a:t>
                </a:r>
              </a:p>
              <a:p>
                <a:pPr algn="ctr"/>
                <a:endParaRPr lang="ru-RU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p:grpSp>
        <p:pic>
          <p:nvPicPr>
            <p:cNvPr id="1027" name="Picture 3" descr="Z:\Для ПИАР\ЛОГОТИПЫ\логотип ККДБ отрисованный.png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57160" y="285729"/>
              <a:ext cx="644464" cy="857255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7140786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Группа 13"/>
          <p:cNvGrpSpPr/>
          <p:nvPr/>
        </p:nvGrpSpPr>
        <p:grpSpPr>
          <a:xfrm>
            <a:off x="127287" y="110776"/>
            <a:ext cx="8933253" cy="6628400"/>
            <a:chOff x="127287" y="110776"/>
            <a:chExt cx="8933253" cy="6628400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-14000"/>
                      </a14:imgEffect>
                      <a14:imgEffect>
                        <a14:brightnessContrast bright="8000" contrast="-69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1549" y="110776"/>
              <a:ext cx="8928991" cy="53285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" name="Прямоугольник 3"/>
            <p:cNvSpPr/>
            <p:nvPr/>
          </p:nvSpPr>
          <p:spPr>
            <a:xfrm rot="364908">
              <a:off x="413585" y="367718"/>
              <a:ext cx="1883389" cy="229958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Скругленный прямоугольник 4"/>
            <p:cNvSpPr/>
            <p:nvPr/>
          </p:nvSpPr>
          <p:spPr>
            <a:xfrm>
              <a:off x="6372200" y="260648"/>
              <a:ext cx="2016224" cy="2491588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6" name="Скругленный прямоугольник 5"/>
            <p:cNvSpPr/>
            <p:nvPr/>
          </p:nvSpPr>
          <p:spPr>
            <a:xfrm>
              <a:off x="2699792" y="1098848"/>
              <a:ext cx="3456384" cy="1394048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b="1" dirty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Брайт, Майкл. </a:t>
              </a:r>
            </a:p>
            <a:p>
              <a:pPr algn="ctr"/>
              <a:r>
                <a:rPr lang="ru-RU" sz="1200" b="1" dirty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Как мы стали </a:t>
              </a:r>
              <a:r>
                <a:rPr lang="ru-RU" sz="1200" b="1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людьми</a:t>
              </a:r>
              <a:r>
                <a:rPr lang="ru-RU" sz="12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: </a:t>
              </a:r>
              <a:r>
                <a:rPr lang="ru-RU" sz="1200" dirty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невероятные приключения человечества / Майкл </a:t>
              </a:r>
              <a:r>
                <a:rPr lang="ru-RU" sz="12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Брайт; </a:t>
              </a:r>
              <a:r>
                <a:rPr lang="ru-RU" sz="1200" dirty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иллюстрации Ханны </a:t>
              </a:r>
              <a:r>
                <a:rPr lang="ru-RU" sz="12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Бэйли; </a:t>
              </a:r>
              <a:r>
                <a:rPr lang="ru-RU" sz="1200" dirty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[перевод с английского Юлии </a:t>
              </a:r>
              <a:r>
                <a:rPr lang="ru-RU" sz="12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Музалевской; </a:t>
              </a:r>
              <a:r>
                <a:rPr lang="ru-RU" sz="1200" dirty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научный консультант Станислав Дробышевский]. - Москва : Лабиринт Пресс, 2020. - 64 с</a:t>
              </a:r>
              <a:r>
                <a:rPr lang="ru-RU" sz="12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.: </a:t>
              </a:r>
              <a:r>
                <a:rPr lang="ru-RU" sz="1200" dirty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цв. ил.</a:t>
              </a:r>
            </a:p>
          </p:txBody>
        </p:sp>
        <p:sp>
          <p:nvSpPr>
            <p:cNvPr id="7" name="Скругленный прямоугольник 6"/>
            <p:cNvSpPr/>
            <p:nvPr/>
          </p:nvSpPr>
          <p:spPr>
            <a:xfrm>
              <a:off x="336768" y="2996952"/>
              <a:ext cx="2664296" cy="2359209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b="1" u="sng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Про книгу: </a:t>
              </a:r>
            </a:p>
            <a:p>
              <a:pPr algn="ctr"/>
              <a:r>
                <a:rPr lang="ru-RU" sz="12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«Головокружительный путь от неведомой зверушки до </a:t>
              </a:r>
              <a:r>
                <a:rPr lang="en-US" sz="12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Homo sapiens</a:t>
              </a:r>
              <a:r>
                <a:rPr lang="ru-RU" sz="12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, решительное расставание с хвостом, уменьшение клыков и увеличение мозга, освоение орудий и укрощение огня, развитие речи, рождение искусства…и другие невероятные приключения человечества, одним словом – эволюция»</a:t>
              </a:r>
              <a:endParaRPr lang="ru-RU" sz="12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" name="Скругленный прямоугольник 7"/>
            <p:cNvSpPr/>
            <p:nvPr/>
          </p:nvSpPr>
          <p:spPr>
            <a:xfrm>
              <a:off x="6265468" y="2995433"/>
              <a:ext cx="2651056" cy="2359209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ctr"/>
              <a:r>
                <a:rPr lang="ru-RU" sz="1200" b="1" u="sng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Цитата:</a:t>
              </a:r>
            </a:p>
            <a:p>
              <a:pPr algn="ctr"/>
              <a:r>
                <a:rPr lang="ru-RU" sz="12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«Наши предки – древнейшие приматы – по виду напоминали современных тупай. Это шустрые, похожие на грызунов млекопитающие из тропических лесов. У современной маленькой тупайи сравнительно большой мозг, так что и древние приматы, вероятно, были весьма неглупыми»</a:t>
              </a:r>
            </a:p>
            <a:p>
              <a:pPr algn="ctr"/>
              <a:endParaRPr lang="ru-RU" dirty="0"/>
            </a:p>
          </p:txBody>
        </p:sp>
        <p:sp>
          <p:nvSpPr>
            <p:cNvPr id="9" name="Овал 8"/>
            <p:cNvSpPr/>
            <p:nvPr/>
          </p:nvSpPr>
          <p:spPr>
            <a:xfrm>
              <a:off x="3131840" y="3077623"/>
              <a:ext cx="2952328" cy="1656184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b="1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# </a:t>
              </a:r>
              <a:r>
                <a:rPr lang="ru-RU" sz="14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Начало</a:t>
              </a:r>
              <a:r>
                <a:rPr lang="ru-RU" sz="1400" dirty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. Обезьяны. Арди. Пещера. Орудия. Охота. </a:t>
              </a:r>
              <a:r>
                <a:rPr lang="ru-RU" sz="14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Огонь. Пища. Речь. Семья.</a:t>
              </a:r>
            </a:p>
            <a:p>
              <a:pPr algn="ctr"/>
              <a:r>
                <a:rPr lang="ru-RU" sz="14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Эволюция </a:t>
              </a:r>
              <a:endParaRPr lang="ru-RU" sz="1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8970" y="428375"/>
              <a:ext cx="1533073" cy="2156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8" name="Picture 4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231" r="14423"/>
            <a:stretch/>
          </p:blipFill>
          <p:spPr bwMode="auto">
            <a:xfrm>
              <a:off x="6636343" y="428331"/>
              <a:ext cx="1559946" cy="215622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7287" y="5517232"/>
              <a:ext cx="8924925" cy="12219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0" name="Прямоугольник 9"/>
            <p:cNvSpPr/>
            <p:nvPr/>
          </p:nvSpPr>
          <p:spPr>
            <a:xfrm>
              <a:off x="277948" y="5682203"/>
              <a:ext cx="4024997" cy="952463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00" b="1" u="sng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r>
                <a:rPr lang="ru-RU" sz="1000" b="1" u="sng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Словарик:</a:t>
              </a:r>
            </a:p>
            <a:p>
              <a:r>
                <a:rPr lang="ru-RU" sz="10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АРДИПИТЕК</a:t>
              </a:r>
              <a:r>
                <a:rPr lang="ru-RU" sz="1000" b="1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0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(АРДИ) – примитивная человекообразная обезьяна.</a:t>
              </a:r>
            </a:p>
            <a:p>
              <a:r>
                <a:rPr lang="ru-RU" sz="10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Эпоха: плиоценовая (5,8 – 4,3 млн. лет назад).</a:t>
              </a:r>
            </a:p>
            <a:p>
              <a:r>
                <a:rPr lang="ru-RU" sz="10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Размеры: 1,2 м. в высоту.</a:t>
              </a:r>
            </a:p>
            <a:p>
              <a:endParaRPr lang="ru-RU" sz="1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4499992" y="5682204"/>
              <a:ext cx="4416532" cy="95246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000" b="1" u="sng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endParaRPr lang="ru-RU" sz="1000" b="1" u="sng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r>
                <a:rPr lang="ru-RU" sz="1000" b="1" u="sng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Словарик:</a:t>
              </a:r>
            </a:p>
            <a:p>
              <a:r>
                <a:rPr lang="ru-RU" sz="10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ЧЕЛОВЕК УМЕЛЫЙ</a:t>
              </a:r>
              <a:r>
                <a:rPr lang="ru-RU" sz="1000" b="1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0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(</a:t>
              </a:r>
              <a:r>
                <a:rPr lang="en-US" sz="1000" dirty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Homo </a:t>
              </a:r>
              <a:r>
                <a:rPr lang="en-US" sz="10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sapiens</a:t>
              </a:r>
              <a:r>
                <a:rPr lang="ru-RU" sz="10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)  - первый найденный археологами человек, изготавливавший орудия.</a:t>
              </a:r>
            </a:p>
            <a:p>
              <a:r>
                <a:rPr lang="ru-RU" sz="10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Эпоха: плейстоценовая (2,4 – 1,4 млн. лет назад)</a:t>
              </a:r>
            </a:p>
            <a:p>
              <a:r>
                <a:rPr lang="ru-RU" sz="10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Размеры: самцы – 1,35 м. в высоту, самки – 1 м. </a:t>
              </a:r>
            </a:p>
            <a:p>
              <a:endParaRPr lang="ru-RU" sz="1200" u="sng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92003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Группа 13"/>
          <p:cNvGrpSpPr/>
          <p:nvPr/>
        </p:nvGrpSpPr>
        <p:grpSpPr>
          <a:xfrm>
            <a:off x="105472" y="116632"/>
            <a:ext cx="8928991" cy="6624737"/>
            <a:chOff x="105472" y="116632"/>
            <a:chExt cx="8928991" cy="6624737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-14000"/>
                      </a14:imgEffect>
                      <a14:imgEffect>
                        <a14:brightnessContrast bright="8000" contrast="-69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472" y="116632"/>
              <a:ext cx="8928991" cy="53285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538" y="5533039"/>
              <a:ext cx="8924925" cy="1208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" name="Прямоугольник 1"/>
            <p:cNvSpPr/>
            <p:nvPr/>
          </p:nvSpPr>
          <p:spPr>
            <a:xfrm rot="21274391">
              <a:off x="395062" y="341349"/>
              <a:ext cx="1864901" cy="2286868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" name="Скругленный прямоугольник 2"/>
            <p:cNvSpPr/>
            <p:nvPr/>
          </p:nvSpPr>
          <p:spPr>
            <a:xfrm>
              <a:off x="6588224" y="296652"/>
              <a:ext cx="2016224" cy="2088232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" name="Овал 3"/>
            <p:cNvSpPr/>
            <p:nvPr/>
          </p:nvSpPr>
          <p:spPr>
            <a:xfrm>
              <a:off x="3059832" y="2924944"/>
              <a:ext cx="3024336" cy="1656184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>
                  <a:solidFill>
                    <a:schemeClr val="accent6">
                      <a:lumMod val="50000"/>
                    </a:schemeClr>
                  </a:solidFill>
                </a:rPr>
                <a:t># </a:t>
              </a:r>
              <a:r>
                <a:rPr lang="ru-RU" sz="14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Начало пути. Приматы. Ледниковый период</a:t>
              </a:r>
              <a:r>
                <a:rPr lang="ru-RU" sz="1400" dirty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. Неандерталец. Образ </a:t>
              </a:r>
              <a:r>
                <a:rPr lang="ru-RU" sz="14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жизни. Раскопки.</a:t>
              </a:r>
              <a:endParaRPr lang="ru-RU" sz="1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" name="Скругленный прямоугольник 4"/>
            <p:cNvSpPr/>
            <p:nvPr/>
          </p:nvSpPr>
          <p:spPr>
            <a:xfrm>
              <a:off x="2843808" y="1060868"/>
              <a:ext cx="3528392" cy="1216003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b="1" dirty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Человек в доисторические времена </a:t>
              </a:r>
              <a:r>
                <a:rPr lang="ru-RU" sz="1200" dirty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/ [перевод с английского Евгении Подрезовой]. - </a:t>
              </a:r>
              <a:r>
                <a:rPr lang="ru-RU" sz="12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Нур-Султан: </a:t>
              </a:r>
              <a:r>
                <a:rPr lang="ru-RU" sz="1200" dirty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Фолиант, 2020. - 64 с</a:t>
              </a:r>
              <a:r>
                <a:rPr lang="ru-RU" sz="12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.: </a:t>
              </a:r>
              <a:r>
                <a:rPr lang="ru-RU" sz="1200" dirty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цв. ил. - (Детская </a:t>
              </a:r>
              <a:r>
                <a:rPr lang="ru-RU" sz="12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энциклопедия)</a:t>
              </a:r>
              <a:endParaRPr lang="ru-RU" sz="12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" name="Скругленный прямоугольник 5"/>
            <p:cNvSpPr/>
            <p:nvPr/>
          </p:nvSpPr>
          <p:spPr>
            <a:xfrm>
              <a:off x="291103" y="2774268"/>
              <a:ext cx="2520280" cy="2601318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b="1" u="sng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Про книгу:</a:t>
              </a:r>
            </a:p>
            <a:p>
              <a:pPr algn="ctr"/>
              <a:r>
                <a:rPr lang="ru-RU" sz="12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На основе археологических раскопок и научных теорий в книге приводятся интереснейшие факты истории  происхождения человека на земле. По ним можно отыскать следы наших древних предков на планете, понять кем были первые люди, как они жили и чем занимались. Книга отлично проиллюстрирована.</a:t>
              </a:r>
              <a:endParaRPr lang="ru-RU" sz="12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" name="Скругленный прямоугольник 6"/>
            <p:cNvSpPr/>
            <p:nvPr/>
          </p:nvSpPr>
          <p:spPr>
            <a:xfrm>
              <a:off x="6347532" y="2774268"/>
              <a:ext cx="2471936" cy="2601318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 b="1" u="sng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ctr"/>
              <a:r>
                <a:rPr lang="ru-RU" sz="1200" b="1" u="sng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Цитата</a:t>
              </a:r>
            </a:p>
            <a:p>
              <a:pPr algn="ctr"/>
              <a:r>
                <a:rPr lang="ru-RU" sz="12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«Самым важным открытием в истории человечества стало укрощение огня. Животные инстинктивно боятся огня. Только предки человека смогли преодолеть этот страх и понять его могущество. Приготовленное на огне мясо стало для людей способом получить заряд энергии, легко усваиваемую пищу».</a:t>
              </a:r>
            </a:p>
            <a:p>
              <a:pPr algn="ctr"/>
              <a:endParaRPr lang="ru-RU" sz="12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ctr"/>
              <a:r>
                <a:rPr lang="ru-RU" sz="1200" b="1" u="sng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endParaRPr lang="ru-RU" sz="1200" b="1" u="sng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71872" y="5633148"/>
              <a:ext cx="3984104" cy="100811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b="1" u="sng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Факт:</a:t>
              </a:r>
            </a:p>
            <a:p>
              <a:pPr algn="ctr"/>
              <a:r>
                <a:rPr lang="ru-RU" sz="12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Первые люди жили в группах, занимались охотой и собирательством, делились едой, защищались сообща и помогали друг другу. Такой совместный образ жизни способствовал развитию языка.</a:t>
              </a:r>
              <a:endParaRPr lang="ru-RU" sz="12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4716016" y="5661248"/>
              <a:ext cx="4032448" cy="98001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b="1" u="sng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Факт:</a:t>
              </a:r>
            </a:p>
            <a:p>
              <a:pPr algn="ctr"/>
              <a:r>
                <a:rPr lang="ru-RU" sz="12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Дети и женщины не отходили далеко от лагеря. Они собирали поблизости плоды деревьев, яйца птиц и мелких животных. Дети играли, боролись и бегали друг за другом точно также, как это делают и в наши дни их сверстники</a:t>
              </a:r>
              <a:endParaRPr lang="ru-RU" sz="12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10" name="Picture 2" descr="C:\Users\khln\Desktop\4267249.jp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35" t="6667" r="20313" b="9860"/>
            <a:stretch/>
          </p:blipFill>
          <p:spPr bwMode="auto">
            <a:xfrm>
              <a:off x="637662" y="434660"/>
              <a:ext cx="1387954" cy="21002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73074" y="709613"/>
              <a:ext cx="1832735" cy="12588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140786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Группа 13"/>
          <p:cNvGrpSpPr/>
          <p:nvPr/>
        </p:nvGrpSpPr>
        <p:grpSpPr>
          <a:xfrm>
            <a:off x="107505" y="116632"/>
            <a:ext cx="8955502" cy="6624737"/>
            <a:chOff x="107505" y="116632"/>
            <a:chExt cx="8955502" cy="6624737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-14000"/>
                      </a14:imgEffect>
                      <a14:imgEffect>
                        <a14:brightnessContrast bright="8000" contrast="-69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505" y="116632"/>
              <a:ext cx="8928991" cy="53285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8082" y="5554355"/>
              <a:ext cx="8924925" cy="11870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" name="Прямоугольник 1"/>
            <p:cNvSpPr/>
            <p:nvPr/>
          </p:nvSpPr>
          <p:spPr>
            <a:xfrm rot="345055">
              <a:off x="356813" y="251688"/>
              <a:ext cx="1963605" cy="2024584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" name="Скругленный прямоугольник 2"/>
            <p:cNvSpPr/>
            <p:nvPr/>
          </p:nvSpPr>
          <p:spPr>
            <a:xfrm>
              <a:off x="2843808" y="1196752"/>
              <a:ext cx="3456384" cy="1152128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b="1" dirty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Первобытный человек </a:t>
              </a:r>
              <a:r>
                <a:rPr lang="ru-RU" sz="1200" dirty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[Текст] / [автор текста С. </a:t>
              </a:r>
              <a:r>
                <a:rPr lang="ru-RU" sz="12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Дерэм; </a:t>
              </a:r>
              <a:r>
                <a:rPr lang="ru-RU" sz="1200" dirty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перевод с французского Марина Нейман]. - </a:t>
              </a:r>
              <a:r>
                <a:rPr lang="ru-RU" sz="12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Москва: </a:t>
              </a:r>
              <a:r>
                <a:rPr lang="ru-RU" sz="1200" dirty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Махаон, 2007. - 128 с</a:t>
              </a:r>
              <a:r>
                <a:rPr lang="ru-RU" sz="12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.: </a:t>
              </a:r>
              <a:r>
                <a:rPr lang="ru-RU" sz="1200" dirty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цв. ил. - (Энциклопедия знатока).</a:t>
              </a:r>
            </a:p>
          </p:txBody>
        </p:sp>
        <p:sp>
          <p:nvSpPr>
            <p:cNvPr id="4" name="Скругленный прямоугольник 3"/>
            <p:cNvSpPr/>
            <p:nvPr/>
          </p:nvSpPr>
          <p:spPr>
            <a:xfrm>
              <a:off x="6592198" y="193586"/>
              <a:ext cx="2249981" cy="2182343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Скругленный прямоугольник 4"/>
            <p:cNvSpPr/>
            <p:nvPr/>
          </p:nvSpPr>
          <p:spPr>
            <a:xfrm>
              <a:off x="359107" y="2503004"/>
              <a:ext cx="2304256" cy="2736304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b="1" u="sng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Про книгу:</a:t>
              </a:r>
            </a:p>
            <a:p>
              <a:pPr algn="ctr"/>
              <a:r>
                <a:rPr lang="ru-RU" sz="12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Эта удивительная энциклопедия знатока истории древнего мира состоит из вопросов и детальных ответов. В них множество интересных редких фактов о первобытном человеке, которые трудно найти где-то в других источниках. Короткие тексты здесь соседствуют с  яркими и выразительными рисунками. </a:t>
              </a:r>
              <a:endParaRPr lang="ru-RU" sz="12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" name="Овал 5"/>
            <p:cNvSpPr/>
            <p:nvPr/>
          </p:nvSpPr>
          <p:spPr>
            <a:xfrm>
              <a:off x="2915816" y="2996952"/>
              <a:ext cx="3384376" cy="1800200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#Доисторические времена. Археолог. Австралопитек. Огонь. Собиратели. Охотники. Неандертальцы. Жилище. Язык. Искусство. Религия. Город.</a:t>
              </a:r>
              <a:endParaRPr lang="ru-RU" sz="1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" name="Скругленный прямоугольник 6"/>
            <p:cNvSpPr/>
            <p:nvPr/>
          </p:nvSpPr>
          <p:spPr>
            <a:xfrm>
              <a:off x="6592199" y="2503004"/>
              <a:ext cx="2304257" cy="2798204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b="1" u="sng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Цитата:</a:t>
              </a:r>
            </a:p>
            <a:p>
              <a:pPr algn="ctr"/>
              <a:endParaRPr lang="ru-RU" sz="1200" b="1" u="sng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ctr"/>
              <a:r>
                <a:rPr lang="ru-RU" sz="1200" i="1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«Как изучают мозг предков человека?</a:t>
              </a:r>
            </a:p>
            <a:p>
              <a:pPr algn="ctr"/>
              <a:endParaRPr lang="ru-RU" sz="1200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ctr"/>
              <a:r>
                <a:rPr lang="ru-RU" sz="12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Сам мозг, увы, окаменеть не может. Остаётся изучать черепа. Форма черепа позволяет судить об общем развитии мозга. Внутренний объём черепной коробки даёт полное представление о размере мозга первобытного человека».</a:t>
              </a:r>
              <a:endParaRPr lang="ru-RU" sz="12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251520" y="5679810"/>
              <a:ext cx="4176464" cy="936104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b="1" u="sng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Невероятно:</a:t>
              </a:r>
            </a:p>
            <a:p>
              <a:pPr algn="ctr"/>
              <a:r>
                <a:rPr lang="ru-RU" sz="12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«Под микроскопом можно рассмотреть характерные повреждения на зубах найденных останков австралопитеков и понять, что именно жевали наши предки»</a:t>
              </a:r>
              <a:endParaRPr lang="ru-RU" sz="12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4676528" y="5679810"/>
              <a:ext cx="4219928" cy="936104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b="1" u="sng" dirty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Невероятно</a:t>
              </a:r>
              <a:r>
                <a:rPr lang="ru-RU" sz="1200" b="1" u="sng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:</a:t>
              </a:r>
            </a:p>
            <a:p>
              <a:pPr algn="ctr"/>
              <a:r>
                <a:rPr lang="ru-RU" sz="12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«Воспроизводя действия первых мастеров «каменного дела», исследователи обнаружили, что они все были правшами, тогда как у обезьян одинаково задействованы обе руки»</a:t>
              </a:r>
              <a:endParaRPr lang="ru-RU" sz="12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3434" y="324362"/>
              <a:ext cx="1550362" cy="19379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15514" y="277948"/>
              <a:ext cx="1657625" cy="20307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140786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Группа 13"/>
          <p:cNvGrpSpPr/>
          <p:nvPr/>
        </p:nvGrpSpPr>
        <p:grpSpPr>
          <a:xfrm>
            <a:off x="107505" y="116632"/>
            <a:ext cx="8928991" cy="6624736"/>
            <a:chOff x="107505" y="116632"/>
            <a:chExt cx="8928991" cy="6624736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-14000"/>
                      </a14:imgEffect>
                      <a14:imgEffect>
                        <a14:brightnessContrast bright="8000" contrast="-69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505" y="116632"/>
              <a:ext cx="8928991" cy="51845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-14000"/>
                      </a14:imgEffect>
                      <a14:imgEffect>
                        <a14:brightnessContrast bright="8000" contrast="-69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505" y="5445224"/>
              <a:ext cx="8928991" cy="1296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" name="Прямоугольник 1"/>
            <p:cNvSpPr/>
            <p:nvPr/>
          </p:nvSpPr>
          <p:spPr>
            <a:xfrm rot="21154767">
              <a:off x="325984" y="300345"/>
              <a:ext cx="1872208" cy="1584176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7092280" y="332656"/>
              <a:ext cx="1800200" cy="1584176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Скругленный прямоугольник 4"/>
            <p:cNvSpPr/>
            <p:nvPr/>
          </p:nvSpPr>
          <p:spPr>
            <a:xfrm>
              <a:off x="2663788" y="1283294"/>
              <a:ext cx="3816424" cy="1224136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b="1" dirty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Сонькин, Виктор Валентинович. </a:t>
              </a:r>
            </a:p>
            <a:p>
              <a:pPr algn="ctr"/>
              <a:r>
                <a:rPr lang="ru-RU" sz="1200" b="1" dirty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Мы живём в Древнем Риме</a:t>
              </a:r>
              <a:r>
                <a:rPr lang="ru-RU" sz="1200" dirty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 [Текст</a:t>
              </a:r>
              <a:r>
                <a:rPr lang="ru-RU" sz="12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]: </a:t>
              </a:r>
              <a:r>
                <a:rPr lang="ru-RU" sz="1200" dirty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энциклопедия для детей / Виктор Сонькин. - </a:t>
              </a:r>
              <a:r>
                <a:rPr lang="ru-RU" sz="12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Москва: </a:t>
              </a:r>
              <a:r>
                <a:rPr lang="ru-RU" sz="1200" dirty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Пешком в историю, 2015. - 88 с</a:t>
              </a:r>
              <a:r>
                <a:rPr lang="ru-RU" sz="12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.: </a:t>
              </a:r>
              <a:r>
                <a:rPr lang="ru-RU" sz="1200" dirty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цв.ил. - (Пешком в </a:t>
              </a:r>
              <a:r>
                <a:rPr lang="ru-RU" sz="12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историю: </a:t>
              </a:r>
              <a:r>
                <a:rPr lang="ru-RU" sz="1200" dirty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древний Рим). </a:t>
              </a:r>
            </a:p>
          </p:txBody>
        </p:sp>
        <p:sp>
          <p:nvSpPr>
            <p:cNvPr id="6" name="Скругленный прямоугольник 5"/>
            <p:cNvSpPr/>
            <p:nvPr/>
          </p:nvSpPr>
          <p:spPr>
            <a:xfrm>
              <a:off x="251261" y="2204865"/>
              <a:ext cx="2160240" cy="2952328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b="1" u="sng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Про книгу:</a:t>
              </a:r>
            </a:p>
            <a:p>
              <a:pPr algn="ctr"/>
              <a:r>
                <a:rPr lang="ru-RU" sz="12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Книга повествует о том, как жили древние римляне, что они ели, в какие игры играли, как развлекались, что строили, что выращивали на полях и в садах, как учили, лечили, как управляли государством и принимали законы. Некоторые римские привычки покажутся известными, другие – странными и удивительными</a:t>
              </a:r>
            </a:p>
            <a:p>
              <a:pPr algn="ctr"/>
              <a:endParaRPr lang="ru-RU" sz="12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" name="Скругленный прямоугольник 6"/>
            <p:cNvSpPr/>
            <p:nvPr/>
          </p:nvSpPr>
          <p:spPr>
            <a:xfrm>
              <a:off x="6581817" y="2204865"/>
              <a:ext cx="2376264" cy="2952328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b="1" u="sng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Цитата:</a:t>
              </a:r>
            </a:p>
            <a:p>
              <a:pPr algn="ctr"/>
              <a:r>
                <a:rPr lang="ru-RU" sz="12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«В Древнем Риме читать и писать умели почти все, даже рабы. Правда эти умения они использовали для повседневных надобностей: читать объявления, вести учёт. А вот чтение на досуге оставалось уделом немногих. Из художественной литературы тогда существовала только поэзия. Прозой писали только философские, исторические  и научные труды»</a:t>
              </a:r>
            </a:p>
            <a:p>
              <a:pPr algn="ctr"/>
              <a:endParaRPr lang="ru-RU" sz="12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" name="Овал 7"/>
            <p:cNvSpPr/>
            <p:nvPr/>
          </p:nvSpPr>
          <p:spPr>
            <a:xfrm>
              <a:off x="3275856" y="3284984"/>
              <a:ext cx="2880320" cy="1152128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>
                  <a:solidFill>
                    <a:schemeClr val="accent6">
                      <a:lumMod val="50000"/>
                    </a:schemeClr>
                  </a:solidFill>
                </a:rPr>
                <a:t># </a:t>
              </a:r>
              <a:r>
                <a:rPr lang="ru-RU" sz="14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Древний Рим. Боги. Сенат. Народ. Семья. Земледелие. Книги. Зрелища. Воины.  </a:t>
              </a:r>
              <a:endParaRPr lang="ru-RU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179512" y="5517232"/>
              <a:ext cx="4248472" cy="1152128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b="1" u="sng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Интересно:</a:t>
              </a:r>
            </a:p>
            <a:p>
              <a:pPr algn="ctr"/>
              <a:r>
                <a:rPr lang="ru-RU" sz="12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Этруски очень серьёзно относились к смерти. Их кладбища – это целые города с пересекающимися улицами и купольными домами-гробницами, расписанными внутри сценами пиров и битв и полными разной утвари, которая может понадобиться умершим на том свете.</a:t>
              </a: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4535996" y="5502797"/>
              <a:ext cx="4392488" cy="1152128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 b="1" u="sng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ctr"/>
              <a:r>
                <a:rPr lang="ru-RU" sz="1200" b="1" u="sng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Интересно:</a:t>
              </a:r>
            </a:p>
            <a:p>
              <a:pPr algn="ctr"/>
              <a:r>
                <a:rPr lang="ru-RU" sz="12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С первых лет существования Рим чувствовал себя главным в семье соседних народов и без размышления начинал войну по любому поводу. К вражеской территории подходили римские жрецы и бросали туда копьё – это считалось официальным объявлением войны.</a:t>
              </a:r>
            </a:p>
            <a:p>
              <a:pPr algn="ctr"/>
              <a:endParaRPr lang="ru-RU" sz="12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1027" name="Picture 3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194" t="14427" r="31126" b="10317"/>
            <a:stretch/>
          </p:blipFill>
          <p:spPr bwMode="auto">
            <a:xfrm>
              <a:off x="576017" y="309490"/>
              <a:ext cx="1260932" cy="16345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79306" y="555914"/>
              <a:ext cx="1648059" cy="10728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7569460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Группа 13"/>
          <p:cNvGrpSpPr/>
          <p:nvPr/>
        </p:nvGrpSpPr>
        <p:grpSpPr>
          <a:xfrm>
            <a:off x="107505" y="116632"/>
            <a:ext cx="8928991" cy="6624736"/>
            <a:chOff x="107505" y="116632"/>
            <a:chExt cx="8928991" cy="6624736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-14000"/>
                      </a14:imgEffect>
                      <a14:imgEffect>
                        <a14:brightnessContrast bright="8000" contrast="-69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505" y="116632"/>
              <a:ext cx="8928991" cy="51845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-14000"/>
                      </a14:imgEffect>
                      <a14:imgEffect>
                        <a14:brightnessContrast bright="8000" contrast="-69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505" y="5445224"/>
              <a:ext cx="8928991" cy="1296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" name="Прямоугольник 1"/>
            <p:cNvSpPr/>
            <p:nvPr/>
          </p:nvSpPr>
          <p:spPr>
            <a:xfrm rot="305085">
              <a:off x="468232" y="332656"/>
              <a:ext cx="1728192" cy="180020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Овал 3"/>
            <p:cNvSpPr/>
            <p:nvPr/>
          </p:nvSpPr>
          <p:spPr>
            <a:xfrm>
              <a:off x="2846770" y="2996952"/>
              <a:ext cx="3456384" cy="1512168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# Древний Египет. Нил. Пирамиды. Храм. Фараон </a:t>
              </a:r>
              <a:r>
                <a:rPr lang="ru-RU" sz="1400" dirty="0" err="1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Яхмос</a:t>
              </a:r>
              <a:r>
                <a:rPr lang="ru-RU" sz="14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. Семья. Крестьянин Баки. Боги. Мумии. Жрецы.</a:t>
              </a:r>
            </a:p>
            <a:p>
              <a:pPr algn="ctr"/>
              <a:r>
                <a:rPr lang="ru-RU" sz="14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Папирус. Писец.  </a:t>
              </a:r>
              <a:endParaRPr lang="ru-RU" sz="1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" name="Скругленный прямоугольник 4"/>
            <p:cNvSpPr/>
            <p:nvPr/>
          </p:nvSpPr>
          <p:spPr>
            <a:xfrm>
              <a:off x="2708793" y="1340768"/>
              <a:ext cx="3942438" cy="1080120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b="1" dirty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Кёнинг, Вивиан. </a:t>
              </a:r>
            </a:p>
            <a:p>
              <a:pPr algn="ctr"/>
              <a:r>
                <a:rPr lang="ru-RU" sz="1200" b="1" dirty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Древний Египет</a:t>
              </a:r>
              <a:r>
                <a:rPr lang="ru-RU" sz="1200" dirty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 : комикс о царстве фараонов на берегах Нила / Вивиан Кёнинг, Марион Дюкло, Жером </a:t>
              </a:r>
              <a:r>
                <a:rPr lang="ru-RU" sz="12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Альварес; </a:t>
              </a:r>
              <a:r>
                <a:rPr lang="ru-RU" sz="1200" dirty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[перевод с французского Дины Батий]. - </a:t>
              </a:r>
              <a:r>
                <a:rPr lang="ru-RU" sz="12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Москва: </a:t>
              </a:r>
              <a:r>
                <a:rPr lang="ru-RU" sz="1200" dirty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Манн, Иванов и Фербер, 2020. - 69 с</a:t>
              </a:r>
              <a:r>
                <a:rPr lang="ru-RU" sz="12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.: </a:t>
              </a:r>
              <a:r>
                <a:rPr lang="ru-RU" sz="1200" dirty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цв. ил. - </a:t>
              </a:r>
            </a:p>
          </p:txBody>
        </p:sp>
        <p:sp>
          <p:nvSpPr>
            <p:cNvPr id="6" name="Скругленный прямоугольник 5"/>
            <p:cNvSpPr/>
            <p:nvPr/>
          </p:nvSpPr>
          <p:spPr>
            <a:xfrm>
              <a:off x="7164288" y="260648"/>
              <a:ext cx="1695652" cy="1944216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Скругленный прямоугольник 6"/>
            <p:cNvSpPr/>
            <p:nvPr/>
          </p:nvSpPr>
          <p:spPr>
            <a:xfrm>
              <a:off x="259477" y="2348880"/>
              <a:ext cx="2145702" cy="2808312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b="1" u="sng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Про книгу:</a:t>
              </a:r>
            </a:p>
            <a:p>
              <a:pPr algn="ctr"/>
              <a:r>
                <a:rPr lang="ru-RU" sz="12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Книга-комикс приглашает в путешествие по Древнему Египту, в царство мудрых фараонов, величественных пирамид и могущественных богов. Гидом в путешествии станет очаровательная кошка Митет. Она заведёт читателей в самые потаённые уголки храмов и проведёт увлекательную викторину.</a:t>
              </a:r>
            </a:p>
            <a:p>
              <a:pPr algn="ctr"/>
              <a:endParaRPr lang="ru-RU" sz="12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" name="Скругленный прямоугольник 7"/>
            <p:cNvSpPr/>
            <p:nvPr/>
          </p:nvSpPr>
          <p:spPr>
            <a:xfrm>
              <a:off x="6771708" y="2373792"/>
              <a:ext cx="2088232" cy="2808312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b="1" u="sng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Цитата:</a:t>
              </a:r>
            </a:p>
            <a:p>
              <a:pPr algn="ctr"/>
              <a:r>
                <a:rPr lang="ru-RU" sz="12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«Фараон много трудится. Но всё же он ведёт роскошную жизнь и иногда может отдохнуть. Он любит охотиться в пустыне со своими сыновьями…Фараон любит рыбачить на болотах Нила с Великой царской супругой и детьми. Он устраивает большие и весёлые праздники и пиры» </a:t>
              </a:r>
              <a:endParaRPr lang="ru-RU" sz="12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251520" y="5517232"/>
              <a:ext cx="4176464" cy="108012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b="1" u="sng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Викторина:</a:t>
              </a:r>
            </a:p>
            <a:p>
              <a:pPr marL="228600" indent="-228600">
                <a:buAutoNum type="arabicPeriod"/>
              </a:pPr>
              <a:r>
                <a:rPr lang="ru-RU" sz="12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Кто такой сфинкс?</a:t>
              </a:r>
            </a:p>
            <a:p>
              <a:pPr marL="228600" indent="-228600">
                <a:buAutoNum type="arabicPeriod"/>
              </a:pPr>
              <a:r>
                <a:rPr lang="ru-RU" sz="12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Как зовут учёного бога, который изобрёл иероглифы?</a:t>
              </a:r>
            </a:p>
            <a:p>
              <a:pPr marL="228600" indent="-228600">
                <a:buAutoNum type="arabicPeriod"/>
              </a:pPr>
              <a:r>
                <a:rPr lang="ru-RU" sz="12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Какая пирамида самая высокая?</a:t>
              </a:r>
            </a:p>
            <a:p>
              <a:pPr marL="228600" indent="-228600">
                <a:buAutoNum type="arabicPeriod"/>
              </a:pPr>
              <a:r>
                <a:rPr lang="ru-RU" sz="12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Зачем мужчины и женщины красят глаза?</a:t>
              </a:r>
              <a:endParaRPr lang="ru-RU" sz="12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4680012" y="5517232"/>
              <a:ext cx="4179928" cy="108012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b="1" u="sng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Викторина:</a:t>
              </a:r>
            </a:p>
            <a:p>
              <a:r>
                <a:rPr lang="ru-RU" sz="12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5. Кто такой писец?</a:t>
              </a:r>
            </a:p>
            <a:p>
              <a:r>
                <a:rPr lang="ru-RU" sz="12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6. Какого цвета была корона Нижнего Египта?</a:t>
              </a:r>
            </a:p>
            <a:p>
              <a:r>
                <a:rPr lang="ru-RU" sz="12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7. Что кладут жрецы под ленты мумии?</a:t>
              </a:r>
            </a:p>
            <a:p>
              <a:r>
                <a:rPr lang="ru-RU" sz="12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8. Что можно сделать из папируса?</a:t>
              </a:r>
              <a:endParaRPr lang="ru-RU" sz="12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3076" name="Picture 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0095" y="381499"/>
              <a:ext cx="1375099" cy="17309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077" name="Picture 5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000"/>
            <a:stretch/>
          </p:blipFill>
          <p:spPr bwMode="auto">
            <a:xfrm>
              <a:off x="7354923" y="368660"/>
              <a:ext cx="1348044" cy="1728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140786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Группа 13"/>
          <p:cNvGrpSpPr/>
          <p:nvPr/>
        </p:nvGrpSpPr>
        <p:grpSpPr>
          <a:xfrm>
            <a:off x="107505" y="116632"/>
            <a:ext cx="8928991" cy="6624736"/>
            <a:chOff x="107505" y="116632"/>
            <a:chExt cx="8928991" cy="6624736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-14000"/>
                      </a14:imgEffect>
                      <a14:imgEffect>
                        <a14:brightnessContrast bright="8000" contrast="-69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505" y="116632"/>
              <a:ext cx="8928991" cy="51845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-14000"/>
                      </a14:imgEffect>
                      <a14:imgEffect>
                        <a14:brightnessContrast bright="8000" contrast="-69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505" y="5445224"/>
              <a:ext cx="8928991" cy="1296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" name="Прямоугольник 1"/>
            <p:cNvSpPr/>
            <p:nvPr/>
          </p:nvSpPr>
          <p:spPr>
            <a:xfrm rot="21164225">
              <a:off x="401160" y="330347"/>
              <a:ext cx="1830948" cy="1819123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6876256" y="332656"/>
              <a:ext cx="1872208" cy="1656184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Скругленный прямоугольник 4"/>
            <p:cNvSpPr/>
            <p:nvPr/>
          </p:nvSpPr>
          <p:spPr>
            <a:xfrm>
              <a:off x="2735796" y="1412516"/>
              <a:ext cx="3528392" cy="1227840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b="1" dirty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Платт, </a:t>
              </a:r>
              <a:r>
                <a:rPr lang="ru-RU" sz="1200" b="1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Ричард.</a:t>
              </a:r>
              <a:endParaRPr lang="ru-RU" sz="12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ctr"/>
              <a:r>
                <a:rPr lang="ru-RU" sz="1200" b="1" dirty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Египетский дневник</a:t>
              </a:r>
              <a:r>
                <a:rPr lang="ru-RU" sz="1200" dirty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 : записки Нехта / Ричард </a:t>
              </a:r>
              <a:r>
                <a:rPr lang="ru-RU" sz="12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Платт; </a:t>
              </a:r>
              <a:r>
                <a:rPr lang="ru-RU" sz="1200" dirty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художник Дэвид </a:t>
              </a:r>
              <a:r>
                <a:rPr lang="ru-RU" sz="12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Паркинс; </a:t>
              </a:r>
              <a:r>
                <a:rPr lang="ru-RU" sz="1200" dirty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[перевод с английского Анастасии Сучковой]. - </a:t>
              </a:r>
              <a:r>
                <a:rPr lang="ru-RU" sz="12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Санкт-Петербург: </a:t>
              </a:r>
              <a:r>
                <a:rPr lang="ru-RU" sz="1200" dirty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Качели, 2020. - 64 с. : цв. ил. - (Исторические дневники). </a:t>
              </a:r>
            </a:p>
          </p:txBody>
        </p:sp>
        <p:sp>
          <p:nvSpPr>
            <p:cNvPr id="6" name="Скругленный прямоугольник 5"/>
            <p:cNvSpPr/>
            <p:nvPr/>
          </p:nvSpPr>
          <p:spPr>
            <a:xfrm>
              <a:off x="313361" y="2347028"/>
              <a:ext cx="2088232" cy="2880320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b="1" u="sng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Про  книгу:</a:t>
              </a:r>
            </a:p>
            <a:p>
              <a:pPr algn="ctr"/>
              <a:r>
                <a:rPr lang="ru-RU" sz="1200" dirty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2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 Книга задумана в виде дневника, который написал Нехт из Исны, живший в восьмом  году правления Хатшепсута. Нехт рассказывает обо всём, что должен знать и уметь древнеегипетский школьник, будущий писец. Детальные иллюстрации показывают жизнь египтян – от кошки до фараона – во всех подробностях</a:t>
              </a:r>
              <a:endParaRPr lang="ru-RU" sz="12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" name="Скругленный прямоугольник 6"/>
            <p:cNvSpPr/>
            <p:nvPr/>
          </p:nvSpPr>
          <p:spPr>
            <a:xfrm>
              <a:off x="6588224" y="2347028"/>
              <a:ext cx="2232248" cy="2880320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b="1" u="sng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Цитата:</a:t>
              </a:r>
            </a:p>
            <a:p>
              <a:pPr algn="ctr"/>
              <a:r>
                <a:rPr lang="ru-RU" sz="12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«Вчера около полудня мы проплыли мимо Фив. На левом берегу находится Долина царей. Там похоронены великие фараоны Египта. Увидеть гробницы было невозможно, но у реки раскинулись прекрасные сады… Когда мы подплыли к берегу ближе, пришлось зажимать нос, такое стояло зловоние. Люди кишели повсюду.»</a:t>
              </a:r>
              <a:endParaRPr lang="ru-RU" sz="12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" name="Овал 7"/>
            <p:cNvSpPr/>
            <p:nvPr/>
          </p:nvSpPr>
          <p:spPr>
            <a:xfrm>
              <a:off x="3059832" y="3139116"/>
              <a:ext cx="3204356" cy="1296144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>
                  <a:solidFill>
                    <a:schemeClr val="accent6">
                      <a:lumMod val="50000"/>
                    </a:schemeClr>
                  </a:solidFill>
                </a:rPr>
                <a:t>#</a:t>
              </a:r>
              <a:r>
                <a:rPr lang="ru-RU" sz="14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 Древний Египет. Мальчик Нехт. Путешествие. Тайны. Писец. </a:t>
              </a:r>
              <a:r>
                <a:rPr lang="ru-RU" sz="1400" dirty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Записки. Дневник. </a:t>
              </a:r>
              <a:endParaRPr lang="ru-RU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359022" y="5589240"/>
              <a:ext cx="3636914" cy="100811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b="1" u="sng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Боги Египта:</a:t>
              </a:r>
            </a:p>
            <a:p>
              <a:r>
                <a:rPr lang="ru-RU" sz="1200" i="1" dirty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Амон-Ра </a:t>
              </a:r>
              <a:r>
                <a:rPr lang="ru-RU" sz="1200" dirty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– Новый бог, царь египетских богов.</a:t>
              </a:r>
            </a:p>
            <a:p>
              <a:r>
                <a:rPr lang="ru-RU" sz="1200" i="1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Анубис</a:t>
              </a:r>
              <a:r>
                <a:rPr lang="ru-RU" sz="12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 – бог мёртвых, он охранял мумии.</a:t>
              </a:r>
            </a:p>
            <a:p>
              <a:r>
                <a:rPr lang="ru-RU" sz="1200" i="1" dirty="0" err="1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Хапи</a:t>
              </a:r>
              <a:r>
                <a:rPr lang="ru-RU" sz="1200" i="1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2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– бог Нила, считали, что он вызывает разливы.</a:t>
              </a:r>
            </a:p>
            <a:p>
              <a:r>
                <a:rPr lang="ru-RU" sz="1200" i="1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Исида </a:t>
              </a:r>
              <a:r>
                <a:rPr lang="ru-RU" sz="12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– богиня-защитница, охранительница детей.</a:t>
              </a: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4788024" y="5589240"/>
              <a:ext cx="3960440" cy="100811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b="1" u="sng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Боги Египта:</a:t>
              </a:r>
            </a:p>
            <a:p>
              <a:r>
                <a:rPr lang="ru-RU" sz="1200" i="1" dirty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Нут</a:t>
              </a:r>
              <a:r>
                <a:rPr lang="ru-RU" sz="1200" dirty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 – богиня неба.</a:t>
              </a:r>
            </a:p>
            <a:p>
              <a:r>
                <a:rPr lang="ru-RU" sz="1200" i="1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Осирис – </a:t>
              </a:r>
              <a:r>
                <a:rPr lang="ru-RU" sz="12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бог смерти, а также плодородия и возрождения.</a:t>
              </a:r>
            </a:p>
            <a:p>
              <a:r>
                <a:rPr lang="ru-RU" sz="1200" i="1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Тот </a:t>
              </a:r>
              <a:r>
                <a:rPr lang="ru-RU" sz="12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– бог письменности и знаний.</a:t>
              </a:r>
            </a:p>
          </p:txBody>
        </p:sp>
        <p:pic>
          <p:nvPicPr>
            <p:cNvPr id="6146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8562" y="404664"/>
              <a:ext cx="1296144" cy="17634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147" name="Picture 3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58393" y="562085"/>
              <a:ext cx="1707933" cy="11568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1698598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Группа 13"/>
          <p:cNvGrpSpPr/>
          <p:nvPr/>
        </p:nvGrpSpPr>
        <p:grpSpPr>
          <a:xfrm>
            <a:off x="107505" y="116632"/>
            <a:ext cx="8928991" cy="6624736"/>
            <a:chOff x="107505" y="116632"/>
            <a:chExt cx="8928991" cy="6624736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-14000"/>
                      </a14:imgEffect>
                      <a14:imgEffect>
                        <a14:brightnessContrast bright="8000" contrast="-69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505" y="116632"/>
              <a:ext cx="8928991" cy="51845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-14000"/>
                      </a14:imgEffect>
                      <a14:imgEffect>
                        <a14:brightnessContrast bright="8000" contrast="-69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505" y="5445224"/>
              <a:ext cx="8928991" cy="1296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" name="Прямоугольник 1"/>
            <p:cNvSpPr/>
            <p:nvPr/>
          </p:nvSpPr>
          <p:spPr>
            <a:xfrm rot="368120">
              <a:off x="287524" y="326976"/>
              <a:ext cx="1944216" cy="172819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7070591" y="326976"/>
              <a:ext cx="1800200" cy="180020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Скругленный прямоугольник 4"/>
            <p:cNvSpPr/>
            <p:nvPr/>
          </p:nvSpPr>
          <p:spPr>
            <a:xfrm>
              <a:off x="2843808" y="1452475"/>
              <a:ext cx="3672408" cy="864096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b="1" dirty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О чем рассказали древнегреческие вазы </a:t>
              </a:r>
              <a:r>
                <a:rPr lang="ru-RU" sz="1200" dirty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[Текст] . - Москва : Арт Волхонка, 2014. - 43 с. : ил. - (Учусь смотреть, учусь видеть).</a:t>
              </a:r>
            </a:p>
          </p:txBody>
        </p:sp>
        <p:sp>
          <p:nvSpPr>
            <p:cNvPr id="6" name="Скругленный прямоугольник 5"/>
            <p:cNvSpPr/>
            <p:nvPr/>
          </p:nvSpPr>
          <p:spPr>
            <a:xfrm>
              <a:off x="287524" y="2316570"/>
              <a:ext cx="2426583" cy="2865779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b="1" u="sng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Про  книгу:</a:t>
              </a:r>
            </a:p>
            <a:p>
              <a:pPr algn="ctr"/>
              <a:r>
                <a:rPr lang="ru-RU" sz="12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Эта книга рассказывает о знаменитых сосудах из Древней Греции. В залах музея они хранятся в витринах, за стеклом. Когда музей закрывает двери для посетителей и в залах гаснет свет, тогда раздаются приглушенные голоса – это переговариваются между собой древнегреческие вазы. Их старинные истории однажды  услышала и записала сотрудница музея.</a:t>
              </a:r>
              <a:endParaRPr lang="ru-RU" sz="12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" name="Скругленный прямоугольник 6"/>
            <p:cNvSpPr/>
            <p:nvPr/>
          </p:nvSpPr>
          <p:spPr>
            <a:xfrm>
              <a:off x="6530531" y="2284142"/>
              <a:ext cx="2340260" cy="2898207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b="1" u="sng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Цитата: </a:t>
              </a:r>
            </a:p>
            <a:p>
              <a:pPr algn="ctr"/>
              <a:r>
                <a:rPr lang="ru-RU" sz="12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«</a:t>
              </a:r>
              <a:r>
                <a:rPr lang="ru-RU" sz="1200" i="1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Дипилонская амфора</a:t>
              </a:r>
              <a:r>
                <a:rPr lang="ru-RU" sz="12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. Когда-то она была надгробным памятником и стояла на городском кладбище в Афинах. Среди нас, амфор, она самая большая – почти два метра в высоту. Она находилась под открытым небом, нередко под дождём, поэтому у неё не было дна. Да-да! Чтобы вода не собиралась, и была волшебная связь живых людей со своими предками» </a:t>
              </a:r>
              <a:endParaRPr lang="ru-RU" sz="12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" name="Овал 7"/>
            <p:cNvSpPr/>
            <p:nvPr/>
          </p:nvSpPr>
          <p:spPr>
            <a:xfrm>
              <a:off x="2915816" y="3068960"/>
              <a:ext cx="3312368" cy="1296144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>
                  <a:solidFill>
                    <a:schemeClr val="accent6">
                      <a:lumMod val="50000"/>
                    </a:schemeClr>
                  </a:solidFill>
                </a:rPr>
                <a:t># </a:t>
              </a:r>
              <a:r>
                <a:rPr lang="ru-RU" sz="14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Музей. Древняя Греция. Экспонаты. Вазы. Истории. </a:t>
              </a:r>
              <a:r>
                <a:rPr lang="ru-RU" dirty="0" smtClean="0">
                  <a:solidFill>
                    <a:schemeClr val="accent6">
                      <a:lumMod val="50000"/>
                    </a:schemeClr>
                  </a:solidFill>
                </a:rPr>
                <a:t> </a:t>
              </a:r>
              <a:endParaRPr lang="ru-RU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287524" y="5517232"/>
              <a:ext cx="3636404" cy="1152128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 b="1" u="sng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ctr"/>
              <a:r>
                <a:rPr lang="ru-RU" sz="1200" b="1" u="sng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Словарик:</a:t>
              </a:r>
            </a:p>
            <a:p>
              <a:r>
                <a:rPr lang="ru-RU" sz="1200" dirty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АРИБАЛЛ – маленький круглый сосудик с узкой шейкой и широким венчиком.</a:t>
              </a:r>
            </a:p>
            <a:p>
              <a:r>
                <a:rPr lang="ru-RU" sz="12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КРАТЕР – большой и широкий сосуд, напоминающий перевёрнутый колокол.</a:t>
              </a:r>
            </a:p>
            <a:p>
              <a:pPr algn="ctr"/>
              <a:endParaRPr lang="ru-RU" sz="12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4572000" y="5517232"/>
              <a:ext cx="4298791" cy="1152128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b="1" u="sng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Словарик:</a:t>
              </a:r>
            </a:p>
            <a:p>
              <a:r>
                <a:rPr lang="ru-RU" sz="12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ЛЕКАНА – низкая широкая чаша с крышкой.</a:t>
              </a:r>
            </a:p>
            <a:p>
              <a:r>
                <a:rPr lang="ru-RU" sz="12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ЛЕКИФ – высокий стройный сосуд с узкой шейкой.</a:t>
              </a:r>
            </a:p>
            <a:p>
              <a:r>
                <a:rPr lang="ru-RU" sz="12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ПИКСИДА </a:t>
              </a:r>
              <a:r>
                <a:rPr lang="ru-RU" sz="1200" dirty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– небольшая круглая шкатулка с крышкой для хранения украшений.</a:t>
              </a:r>
            </a:p>
            <a:p>
              <a:pPr algn="ctr"/>
              <a:endParaRPr lang="ru-RU" sz="12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7170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8296" y="336495"/>
              <a:ext cx="1263466" cy="16835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171" name="Picture 3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7519" y="416068"/>
              <a:ext cx="1446343" cy="16925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1698598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Группа 13"/>
          <p:cNvGrpSpPr/>
          <p:nvPr/>
        </p:nvGrpSpPr>
        <p:grpSpPr>
          <a:xfrm>
            <a:off x="107505" y="116632"/>
            <a:ext cx="8928991" cy="6624736"/>
            <a:chOff x="107505" y="116632"/>
            <a:chExt cx="8928991" cy="6624736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-14000"/>
                      </a14:imgEffect>
                      <a14:imgEffect>
                        <a14:brightnessContrast bright="8000" contrast="-69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505" y="116632"/>
              <a:ext cx="8928991" cy="51845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-14000"/>
                      </a14:imgEffect>
                      <a14:imgEffect>
                        <a14:brightnessContrast bright="8000" contrast="-69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505" y="5445224"/>
              <a:ext cx="8928991" cy="1296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" name="Прямоугольник 1"/>
            <p:cNvSpPr/>
            <p:nvPr/>
          </p:nvSpPr>
          <p:spPr>
            <a:xfrm rot="21225808">
              <a:off x="325984" y="300345"/>
              <a:ext cx="1872208" cy="1584176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7092280" y="332656"/>
              <a:ext cx="1800200" cy="1584176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Скругленный прямоугольник 4"/>
            <p:cNvSpPr/>
            <p:nvPr/>
          </p:nvSpPr>
          <p:spPr>
            <a:xfrm>
              <a:off x="2803855" y="1340768"/>
              <a:ext cx="3816424" cy="1224136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b="1" dirty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Конcтантинов, </a:t>
              </a:r>
              <a:r>
                <a:rPr lang="ru-RU" sz="1200" b="1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Виталий.</a:t>
              </a:r>
              <a:endParaRPr lang="ru-RU" sz="12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ctr"/>
              <a:r>
                <a:rPr lang="ru-RU" sz="1200" b="1" dirty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История письменности</a:t>
              </a:r>
              <a:r>
                <a:rPr lang="ru-RU" sz="1200" dirty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: от клинописи до эмодзи / [автор текста и иллюстраций] Виталий </a:t>
              </a:r>
              <a:r>
                <a:rPr lang="ru-RU" sz="12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Конcтантинов; </a:t>
              </a:r>
              <a:r>
                <a:rPr lang="ru-RU" sz="1200" dirty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[перевод с немецкого Анастасии Константиновой]. - </a:t>
              </a:r>
              <a:r>
                <a:rPr lang="ru-RU" sz="12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Москва: </a:t>
              </a:r>
              <a:r>
                <a:rPr lang="ru-RU" sz="1200" dirty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Пешком в историю, 2021. - 80 с</a:t>
              </a:r>
              <a:r>
                <a:rPr lang="ru-RU" sz="12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.: </a:t>
              </a:r>
              <a:r>
                <a:rPr lang="ru-RU" sz="1200" dirty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цв. ил. - (Комиксы). </a:t>
              </a:r>
            </a:p>
          </p:txBody>
        </p:sp>
        <p:sp>
          <p:nvSpPr>
            <p:cNvPr id="6" name="Скругленный прямоугольник 5"/>
            <p:cNvSpPr/>
            <p:nvPr/>
          </p:nvSpPr>
          <p:spPr>
            <a:xfrm>
              <a:off x="270724" y="2420888"/>
              <a:ext cx="2088232" cy="2664296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b="1" u="sng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Про книгу:</a:t>
              </a:r>
            </a:p>
            <a:p>
              <a:pPr algn="ctr"/>
              <a:r>
                <a:rPr lang="ru-RU" sz="12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Комикс увлекательно и с юмором рассказывает о более чем 100 системах письма со всего мира – с древних времён до цифровой эпохи: начиная с клинописи, древнеегипетских иероглифов и греческого алфавита до эмодзи и искусственных языков вроде клингонского.</a:t>
              </a:r>
              <a:endParaRPr lang="ru-RU" sz="12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" name="Скругленный прямоугольник 6"/>
            <p:cNvSpPr/>
            <p:nvPr/>
          </p:nvSpPr>
          <p:spPr>
            <a:xfrm>
              <a:off x="6677005" y="2420888"/>
              <a:ext cx="2232248" cy="2664296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b="1" u="sng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Цитата:</a:t>
              </a:r>
            </a:p>
            <a:p>
              <a:pPr algn="ctr"/>
              <a:r>
                <a:rPr lang="ru-RU" sz="12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«Около 40 000 лет назад люди уже умели рисовать красиво и реалистично. На стенах пещер обнаруживают порой загадочные символы – некоторые энтузиасты видят в них письменность. Возможно, это первые рисунки в истории. Но вот беда: мы не знаем этого языка…».</a:t>
              </a:r>
              <a:endParaRPr lang="ru-RU" sz="12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" name="Овал 7"/>
            <p:cNvSpPr/>
            <p:nvPr/>
          </p:nvSpPr>
          <p:spPr>
            <a:xfrm>
              <a:off x="3275856" y="3284984"/>
              <a:ext cx="2880320" cy="1080120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>
                  <a:solidFill>
                    <a:schemeClr val="accent6">
                      <a:lumMod val="50000"/>
                    </a:schemeClr>
                  </a:solidFill>
                </a:rPr>
                <a:t>#</a:t>
              </a:r>
              <a:r>
                <a:rPr lang="ru-RU" sz="14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 История. Рисунок. Кодирование. </a:t>
              </a:r>
              <a:r>
                <a:rPr lang="ru-RU" sz="1400" dirty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Язык. </a:t>
              </a:r>
              <a:r>
                <a:rPr lang="ru-RU" sz="14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Речь. Письменность</a:t>
              </a:r>
              <a:r>
                <a:rPr lang="ru-RU" sz="1400" dirty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.  </a:t>
              </a:r>
              <a:r>
                <a:rPr lang="ru-RU" sz="14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Клинопись. </a:t>
              </a:r>
              <a:endParaRPr lang="ru-RU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247569" y="5517232"/>
              <a:ext cx="4032448" cy="1152128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b="1" u="sng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Интересно:</a:t>
              </a:r>
            </a:p>
            <a:p>
              <a:pPr algn="ctr"/>
              <a:r>
                <a:rPr lang="ru-RU" sz="12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Клинопись использовали около 3500 лет. В 2005 году клинопись кодировали для цифрового использования, и теперь она доступна на компьютере</a:t>
              </a:r>
              <a:endParaRPr lang="ru-RU" sz="12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4572000" y="5517232"/>
              <a:ext cx="4320480" cy="1152128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b="1" u="sng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Интересно:</a:t>
              </a:r>
            </a:p>
            <a:p>
              <a:pPr algn="ctr"/>
              <a:r>
                <a:rPr lang="ru-RU" sz="12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Китай – одно из мест зарождения цивилизации, многое, включая письменность, было изобретено в этой стране. Самые древние китайские надписи были сделаны на панцирях черепах и костях животных. В них использовались пиктограммы и фонограммы.</a:t>
              </a:r>
              <a:endParaRPr lang="ru-RU" sz="12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8194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5354" y="317273"/>
              <a:ext cx="1143154" cy="16355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195" name="Picture 3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79" t="4394" r="51777" b="4821"/>
            <a:stretch/>
          </p:blipFill>
          <p:spPr bwMode="auto">
            <a:xfrm>
              <a:off x="7448368" y="411321"/>
              <a:ext cx="1088024" cy="14524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1698598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Группа 13"/>
          <p:cNvGrpSpPr/>
          <p:nvPr/>
        </p:nvGrpSpPr>
        <p:grpSpPr>
          <a:xfrm>
            <a:off x="107505" y="116632"/>
            <a:ext cx="8928991" cy="6624736"/>
            <a:chOff x="107505" y="116632"/>
            <a:chExt cx="8928991" cy="6624736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-14000"/>
                      </a14:imgEffect>
                      <a14:imgEffect>
                        <a14:brightnessContrast bright="8000" contrast="-69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505" y="116632"/>
              <a:ext cx="8928991" cy="51845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-14000"/>
                      </a14:imgEffect>
                      <a14:imgEffect>
                        <a14:brightnessContrast bright="8000" contrast="-69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505" y="5445224"/>
              <a:ext cx="8928991" cy="1296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" name="Прямоугольник 1"/>
            <p:cNvSpPr/>
            <p:nvPr/>
          </p:nvSpPr>
          <p:spPr>
            <a:xfrm rot="234721">
              <a:off x="424125" y="317114"/>
              <a:ext cx="1944216" cy="1671726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6876256" y="317114"/>
              <a:ext cx="1872208" cy="1584176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Скругленный прямоугольник 4"/>
            <p:cNvSpPr/>
            <p:nvPr/>
          </p:nvSpPr>
          <p:spPr>
            <a:xfrm>
              <a:off x="2894116" y="1257651"/>
              <a:ext cx="3456384" cy="1080120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b="1" dirty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Волант, Айрис. </a:t>
              </a:r>
            </a:p>
            <a:p>
              <a:pPr algn="ctr"/>
              <a:r>
                <a:rPr lang="ru-RU" sz="1200" b="1" dirty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Великие воины</a:t>
              </a:r>
              <a:r>
                <a:rPr lang="ru-RU" sz="1200" dirty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 [Текст] / А. Волант, Д. </a:t>
              </a:r>
              <a:r>
                <a:rPr lang="ru-RU" sz="12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Лиллингтон; </a:t>
              </a:r>
              <a:r>
                <a:rPr lang="ru-RU" sz="1200" dirty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пер. М. </a:t>
              </a:r>
              <a:r>
                <a:rPr lang="ru-RU" sz="12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Меньшикова; </a:t>
              </a:r>
              <a:r>
                <a:rPr lang="ru-RU" sz="1200" dirty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худ. Д. Лиллингтон</a:t>
              </a:r>
              <a:r>
                <a:rPr lang="ru-RU" sz="12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.- Москва: </a:t>
              </a:r>
              <a:r>
                <a:rPr lang="ru-RU" sz="1200" dirty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Манн, Иванов и Фербер, 2019. - 56 с</a:t>
              </a:r>
              <a:r>
                <a:rPr lang="ru-RU" sz="12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.: </a:t>
              </a:r>
              <a:r>
                <a:rPr lang="ru-RU" sz="1200" dirty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цв. ил.</a:t>
              </a:r>
            </a:p>
          </p:txBody>
        </p:sp>
        <p:sp>
          <p:nvSpPr>
            <p:cNvPr id="6" name="Скругленный прямоугольник 5"/>
            <p:cNvSpPr/>
            <p:nvPr/>
          </p:nvSpPr>
          <p:spPr>
            <a:xfrm>
              <a:off x="277341" y="2315326"/>
              <a:ext cx="2232248" cy="2808312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b="1" u="sng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Про  книгу:</a:t>
              </a:r>
            </a:p>
            <a:p>
              <a:pPr algn="ctr"/>
              <a:endParaRPr lang="ru-RU" sz="12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ctr"/>
              <a:r>
                <a:rPr lang="ru-RU" sz="12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Книга рассказывает о легендарных полководцах и сражениях, знакомит с тактикой боя и оружием древних народов. Красивые и детально проработанные иллюстрации возрождают мир наших предков, живших в разных уголках планеты и в разные эпохи – от каменного века до Средневековья.</a:t>
              </a:r>
            </a:p>
          </p:txBody>
        </p:sp>
        <p:sp>
          <p:nvSpPr>
            <p:cNvPr id="7" name="Скругленный прямоугольник 6"/>
            <p:cNvSpPr/>
            <p:nvPr/>
          </p:nvSpPr>
          <p:spPr>
            <a:xfrm>
              <a:off x="6516216" y="2337771"/>
              <a:ext cx="2376264" cy="2808312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b="1" u="sng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Цитата:</a:t>
              </a:r>
            </a:p>
            <a:p>
              <a:pPr algn="ctr"/>
              <a:endParaRPr lang="ru-RU" sz="1200" b="1" u="sng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ctr"/>
              <a:r>
                <a:rPr lang="ru-RU" sz="12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«Когда-то </a:t>
              </a:r>
              <a:r>
                <a:rPr lang="ru-RU" sz="1200" dirty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все люди были воинами. Чтобы выжить, нашим предкам приходилось сражаться с самыми быстрыми и сильными животными каменного века. Сначала копья брали только на охоту, но вскоре люди направили их друг на друга, желая завоевать новые территории. Наш мир формировался в битвах»</a:t>
              </a:r>
            </a:p>
          </p:txBody>
        </p:sp>
        <p:sp>
          <p:nvSpPr>
            <p:cNvPr id="8" name="Овал 7"/>
            <p:cNvSpPr/>
            <p:nvPr/>
          </p:nvSpPr>
          <p:spPr>
            <a:xfrm>
              <a:off x="2951820" y="2996952"/>
              <a:ext cx="3240360" cy="1368152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>
                  <a:solidFill>
                    <a:schemeClr val="accent6">
                      <a:lumMod val="50000"/>
                    </a:schemeClr>
                  </a:solidFill>
                </a:rPr>
                <a:t># </a:t>
              </a:r>
              <a:r>
                <a:rPr lang="ru-RU" sz="14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Первые воины. Майя. Оружие. Великие полководцы. Легендарные битвы.   </a:t>
              </a:r>
              <a:endParaRPr lang="ru-RU" sz="1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251520" y="5517232"/>
              <a:ext cx="3960440" cy="1152128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b="1" u="sng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Интересно:</a:t>
              </a:r>
            </a:p>
            <a:p>
              <a:pPr algn="ctr"/>
              <a:r>
                <a:rPr lang="ru-RU" sz="12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Индейцы майя придумали «природную гранату». Они вынимали мякоть из тыквы и наполняли её полость дикими пчёлами или осами, а потом сбрасывали со стен или метали в наступающего врага.</a:t>
              </a:r>
              <a:endParaRPr lang="ru-RU" sz="12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4572000" y="5517232"/>
              <a:ext cx="4320480" cy="1152128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b="1" u="sng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Интересно:</a:t>
              </a:r>
            </a:p>
            <a:p>
              <a:pPr algn="ctr"/>
              <a:r>
                <a:rPr lang="ru-RU" sz="12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Самым смертоносным оружием китайцев был огнемёт. Он извергал на врага фонтаны ядовитого огня (в смесь добавляли токсичный мышьяк) с осколками фарфора. Но приходилось следить, чтобы ветер в сторону противника, иначе можно было сгубить свои войска.</a:t>
              </a:r>
              <a:endParaRPr lang="ru-RU" sz="12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5122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7217" y="396484"/>
              <a:ext cx="1172496" cy="15048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124" name="Picture 4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52019" y="403214"/>
              <a:ext cx="1027604" cy="1411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872441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Группа 13"/>
          <p:cNvGrpSpPr/>
          <p:nvPr/>
        </p:nvGrpSpPr>
        <p:grpSpPr>
          <a:xfrm>
            <a:off x="107505" y="116632"/>
            <a:ext cx="8928991" cy="6624736"/>
            <a:chOff x="107505" y="116632"/>
            <a:chExt cx="8928991" cy="6624736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-14000"/>
                      </a14:imgEffect>
                      <a14:imgEffect>
                        <a14:brightnessContrast bright="8000" contrast="-69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505" y="116632"/>
              <a:ext cx="8928991" cy="51845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-14000"/>
                      </a14:imgEffect>
                      <a14:imgEffect>
                        <a14:brightnessContrast bright="8000" contrast="-69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505" y="5445224"/>
              <a:ext cx="8928991" cy="1296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" name="Прямоугольник 1"/>
            <p:cNvSpPr/>
            <p:nvPr/>
          </p:nvSpPr>
          <p:spPr>
            <a:xfrm rot="21197285">
              <a:off x="373439" y="325401"/>
              <a:ext cx="1728192" cy="172819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6768244" y="260648"/>
              <a:ext cx="2124236" cy="1872208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Скругленный прямоугольник 4"/>
            <p:cNvSpPr/>
            <p:nvPr/>
          </p:nvSpPr>
          <p:spPr>
            <a:xfrm>
              <a:off x="2572551" y="1052736"/>
              <a:ext cx="3888432" cy="1080120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b="1" dirty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Лоуренс, Сандра. </a:t>
              </a:r>
            </a:p>
            <a:p>
              <a:pPr algn="ctr"/>
              <a:r>
                <a:rPr lang="ru-RU" sz="1200" b="1" dirty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Герои мифов и легенд </a:t>
              </a:r>
              <a:r>
                <a:rPr lang="ru-RU" sz="1200" dirty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: энциклопедия тайн с загадочным квестом / Сандра Лоуренс ; художник Стюарт Хилл ; [перевод с английского Евгении Вьюницкой]. - Москва : Эксмо, 2021. - 62 с. : цв. ил. </a:t>
              </a:r>
            </a:p>
          </p:txBody>
        </p:sp>
        <p:sp>
          <p:nvSpPr>
            <p:cNvPr id="6" name="Скругленный прямоугольник 5"/>
            <p:cNvSpPr/>
            <p:nvPr/>
          </p:nvSpPr>
          <p:spPr>
            <a:xfrm>
              <a:off x="306006" y="2395490"/>
              <a:ext cx="2160240" cy="2736304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b="1" u="sng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Про  книгу:</a:t>
              </a:r>
            </a:p>
            <a:p>
              <a:pPr algn="ctr"/>
              <a:r>
                <a:rPr lang="ru-RU" sz="12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223 героя мифов и легенд всех народов мира собраны в великолепно иллюстрированном атласе. А ещё 14 подробных карт и 19 зашифрованных посланий. В нём увлекательная информация, истории в картинках и картах – и всё это в игровой форме, рассказано главной героиней </a:t>
              </a:r>
              <a:r>
                <a:rPr lang="ru-RU" sz="1200" dirty="0" err="1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Алисией</a:t>
              </a:r>
              <a:r>
                <a:rPr lang="ru-RU" sz="12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200" dirty="0" err="1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Гатаки</a:t>
              </a:r>
              <a:r>
                <a:rPr lang="ru-RU" sz="12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.</a:t>
              </a:r>
              <a:endParaRPr lang="ru-RU" sz="12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" name="Скругленный прямоугольник 6"/>
            <p:cNvSpPr/>
            <p:nvPr/>
          </p:nvSpPr>
          <p:spPr>
            <a:xfrm>
              <a:off x="6597097" y="2395490"/>
              <a:ext cx="2304256" cy="2761702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b="1" u="sng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Цитата:</a:t>
              </a:r>
              <a:endParaRPr lang="ru-RU" sz="12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ctr"/>
              <a:r>
                <a:rPr lang="ru-RU" sz="12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«Путешествуя по Африке, я услышала невероятные, сказочные истории. Многие из них  - о храбрых женщинах, что очень меня порадовало. Вот эти героини: великая царица Египта Клеопатра, правительница древнего царства Куш Кандакия, принцесса-воительница Йененга, королева Ифе </a:t>
              </a:r>
              <a:r>
                <a:rPr lang="ru-RU" sz="1200" dirty="0" err="1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Мореми</a:t>
              </a:r>
              <a:r>
                <a:rPr lang="ru-RU" sz="12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 и другие».</a:t>
              </a:r>
              <a:endParaRPr lang="ru-RU" sz="12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" name="Овал 7"/>
            <p:cNvSpPr/>
            <p:nvPr/>
          </p:nvSpPr>
          <p:spPr>
            <a:xfrm>
              <a:off x="3059832" y="2924944"/>
              <a:ext cx="3024336" cy="1440160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>
                  <a:solidFill>
                    <a:schemeClr val="accent6">
                      <a:lumMod val="50000"/>
                    </a:schemeClr>
                  </a:solidFill>
                </a:rPr>
                <a:t># </a:t>
              </a:r>
              <a:r>
                <a:rPr lang="ru-RU" sz="14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Чердак. Чемодан. Записки. Путешествие. Мифы и легенды. Герои. Народы мира. Карты. Символы. Квест. </a:t>
              </a:r>
              <a:endParaRPr lang="ru-RU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154850" y="5502944"/>
              <a:ext cx="4201126" cy="1152128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b="1" u="sng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Герои:</a:t>
              </a:r>
            </a:p>
            <a:p>
              <a:pPr algn="ctr"/>
              <a:r>
                <a:rPr lang="ru-RU" sz="12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КАНДАКИЯ: это не одна героиня: это титул нескольких великих правительниц древнего царства Куш (на территории современного Судана). Отважные и мудрые Кандакии участвовали в битвах, а также  умели избегать конфликтов и заключать союзы.</a:t>
              </a:r>
              <a:endParaRPr lang="ru-RU" sz="12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4572000" y="5500748"/>
              <a:ext cx="4390515" cy="1152128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b="1" u="sng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Герои:</a:t>
              </a:r>
            </a:p>
            <a:p>
              <a:pPr algn="ctr"/>
              <a:r>
                <a:rPr lang="ru-RU" sz="12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ЧЕРЕПАХА: появляется в легендах племён Западной и Восточной Африки. Особенно любимы сказки о хитрой черепахе. Сообразительная черепаха использует свой ум, чтобы одурачить других зверей или выпутаться из неприятностей. Такие сказки распространены и  читаемы в Нигерии.</a:t>
              </a:r>
              <a:endParaRPr lang="ru-RU" sz="12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4098" name="Picture 2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41" t="2329" r="13857" b="3470"/>
            <a:stretch/>
          </p:blipFill>
          <p:spPr bwMode="auto">
            <a:xfrm>
              <a:off x="581636" y="374211"/>
              <a:ext cx="1311799" cy="16486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099" name="Picture 3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69949" y="534172"/>
              <a:ext cx="1920825" cy="13106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872441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Группа 13"/>
          <p:cNvGrpSpPr/>
          <p:nvPr/>
        </p:nvGrpSpPr>
        <p:grpSpPr>
          <a:xfrm>
            <a:off x="107505" y="116632"/>
            <a:ext cx="8928991" cy="6624736"/>
            <a:chOff x="107505" y="116632"/>
            <a:chExt cx="8928991" cy="6624736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-14000"/>
                      </a14:imgEffect>
                      <a14:imgEffect>
                        <a14:brightnessContrast bright="8000" contrast="-69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505" y="116632"/>
              <a:ext cx="8928991" cy="51845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-14000"/>
                      </a14:imgEffect>
                      <a14:imgEffect>
                        <a14:brightnessContrast bright="8000" contrast="-69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505" y="5445224"/>
              <a:ext cx="8928991" cy="1296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" name="Прямоугольник 1"/>
            <p:cNvSpPr/>
            <p:nvPr/>
          </p:nvSpPr>
          <p:spPr>
            <a:xfrm rot="277782">
              <a:off x="319463" y="297199"/>
              <a:ext cx="1800916" cy="1748673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7092280" y="332656"/>
              <a:ext cx="1800200" cy="1584176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Скругленный прямоугольник 4"/>
            <p:cNvSpPr/>
            <p:nvPr/>
          </p:nvSpPr>
          <p:spPr>
            <a:xfrm>
              <a:off x="2711620" y="1245084"/>
              <a:ext cx="3816424" cy="1224136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b="1" dirty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Казнов, Кристоф. </a:t>
              </a:r>
            </a:p>
            <a:p>
              <a:pPr algn="ctr"/>
              <a:r>
                <a:rPr lang="ru-RU" sz="1200" b="1" dirty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Мифята. </a:t>
              </a:r>
              <a:r>
                <a:rPr lang="ru-RU" sz="1200" dirty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Почешите мне спинку! / сценарий Кристоф </a:t>
              </a:r>
              <a:r>
                <a:rPr lang="ru-RU" sz="12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Казнов; </a:t>
              </a:r>
              <a:r>
                <a:rPr lang="ru-RU" sz="1200" dirty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рисунки </a:t>
              </a:r>
              <a:r>
                <a:rPr lang="ru-RU" sz="12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Ларбье; </a:t>
              </a:r>
              <a:r>
                <a:rPr lang="ru-RU" sz="1200" dirty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[перевод с французского Михаила Хачатурова]. - </a:t>
              </a:r>
              <a:r>
                <a:rPr lang="ru-RU" sz="12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Москва: </a:t>
              </a:r>
              <a:r>
                <a:rPr lang="ru-RU" sz="1200" dirty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Пешком в историю, 2020. - 64 с</a:t>
              </a:r>
              <a:r>
                <a:rPr lang="ru-RU" sz="12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.: </a:t>
              </a:r>
              <a:r>
                <a:rPr lang="ru-RU" sz="1200" dirty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цв. ил. - (Комиксы).</a:t>
              </a:r>
            </a:p>
          </p:txBody>
        </p:sp>
        <p:sp>
          <p:nvSpPr>
            <p:cNvPr id="6" name="Скругленный прямоугольник 5"/>
            <p:cNvSpPr/>
            <p:nvPr/>
          </p:nvSpPr>
          <p:spPr>
            <a:xfrm>
              <a:off x="467544" y="2258415"/>
              <a:ext cx="2160240" cy="2898777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b="1" u="sng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Про  книгу:</a:t>
              </a:r>
            </a:p>
            <a:p>
              <a:pPr algn="ctr"/>
              <a:r>
                <a:rPr lang="ru-RU" sz="12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«Представьте на минуту, что герои греческих мифов стали детьми… ну, или просто не выросли (они ведь тоже когда-то были маленькими). Представили?.. Тогда в путь, в древнюю Грецию! Главным гидом станет Минотавр (для своих просто Таврик), компанию ему составят друзья: Атлант, Афродита, Геракл, Гермес и многие другие». </a:t>
              </a:r>
            </a:p>
          </p:txBody>
        </p:sp>
        <p:sp>
          <p:nvSpPr>
            <p:cNvPr id="7" name="Скругленный прямоугольник 6"/>
            <p:cNvSpPr/>
            <p:nvPr/>
          </p:nvSpPr>
          <p:spPr>
            <a:xfrm>
              <a:off x="6550743" y="2258415"/>
              <a:ext cx="2232248" cy="2898777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b="1" u="sng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Цитата:</a:t>
              </a:r>
            </a:p>
            <a:p>
              <a:pPr algn="ctr"/>
              <a:r>
                <a:rPr lang="ru-RU" sz="12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«Подобно любой другой, мифология Древней Греции предлагает свою версию происхождения мира. Всё началось с хаоса… да так и продолжается. До него ничего не было … даже времени не существовало,  вообще ничего.  Стоило ему появиться, как всё сразу начало меняться: Хаос породил ночь, день… и всё остальное!».</a:t>
              </a:r>
            </a:p>
            <a:p>
              <a:pPr algn="ctr"/>
              <a:endParaRPr lang="ru-RU" sz="12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" name="Овал 7"/>
            <p:cNvSpPr/>
            <p:nvPr/>
          </p:nvSpPr>
          <p:spPr>
            <a:xfrm>
              <a:off x="3275856" y="3284984"/>
              <a:ext cx="2880320" cy="1080120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>
                  <a:solidFill>
                    <a:schemeClr val="accent6">
                      <a:lumMod val="50000"/>
                    </a:schemeClr>
                  </a:solidFill>
                </a:rPr>
                <a:t># </a:t>
              </a:r>
              <a:r>
                <a:rPr lang="ru-RU" sz="14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Древняя Греция. Мифы. Боги. Герои. Мифята. Приключения. </a:t>
              </a:r>
              <a:endParaRPr lang="ru-RU" sz="1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247569" y="5517232"/>
              <a:ext cx="4032448" cy="1152128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b="1" u="sng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Не может быть!</a:t>
              </a:r>
            </a:p>
            <a:p>
              <a:pPr algn="ctr"/>
              <a:r>
                <a:rPr lang="ru-RU" sz="12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Зевс с ранних лет был очень сильным, и, как все дети, любил играть. Увы, не все игры были безобидными: однажды он отломил рог у вскормившей его козы. Нимфа подобрала рог, наполнила фруктами и дала Зевсу, а он превратил его в знаменитый «рог изобилия».</a:t>
              </a: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4572000" y="5517232"/>
              <a:ext cx="4320480" cy="1152128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 b="1" u="sng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ctr"/>
              <a:r>
                <a:rPr lang="ru-RU" sz="1200" b="1" u="sng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Что ещё почитать про </a:t>
              </a:r>
              <a:r>
                <a:rPr lang="ru-RU" sz="1200" b="1" u="sng" dirty="0" err="1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Мифят</a:t>
              </a:r>
              <a:r>
                <a:rPr lang="ru-RU" sz="1200" b="1" u="sng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 в нашей библиотеке?</a:t>
              </a:r>
            </a:p>
            <a:p>
              <a:pPr algn="ctr"/>
              <a:endParaRPr lang="ru-RU" sz="1200" b="1" u="sng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marL="171450" indent="-171450">
                <a:buFontTx/>
                <a:buChar char="-"/>
              </a:pPr>
              <a:r>
                <a:rPr lang="ru-RU" sz="12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 Казнов</a:t>
              </a:r>
              <a:r>
                <a:rPr lang="ru-RU" sz="1200" dirty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, Кристоф. </a:t>
              </a:r>
              <a:r>
                <a:rPr lang="ru-RU" sz="12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Мифята</a:t>
              </a:r>
              <a:r>
                <a:rPr lang="ru-RU" sz="1200" dirty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. С титанами шутки </a:t>
              </a:r>
              <a:r>
                <a:rPr lang="ru-RU" sz="12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плохи.</a:t>
              </a:r>
            </a:p>
            <a:p>
              <a:pPr marL="171450" indent="-171450">
                <a:buFontTx/>
                <a:buChar char="-"/>
              </a:pPr>
              <a:r>
                <a:rPr lang="ru-RU" sz="1200" dirty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 Казнов, Кристоф. </a:t>
              </a:r>
              <a:r>
                <a:rPr lang="ru-RU" sz="12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Мифята</a:t>
              </a:r>
              <a:r>
                <a:rPr lang="ru-RU" sz="1200" dirty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. Посейдон, выйди вон</a:t>
              </a:r>
              <a:r>
                <a:rPr lang="ru-RU" sz="12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!</a:t>
              </a:r>
            </a:p>
            <a:p>
              <a:pPr marL="171450" indent="-171450">
                <a:buFontTx/>
                <a:buChar char="-"/>
              </a:pPr>
              <a:r>
                <a:rPr lang="ru-RU" sz="1200" dirty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 Казнов, Кристоф. </a:t>
              </a:r>
              <a:r>
                <a:rPr lang="ru-RU" sz="12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Мифята</a:t>
              </a:r>
              <a:r>
                <a:rPr lang="ru-RU" sz="1200" dirty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. Великий </a:t>
              </a:r>
              <a:r>
                <a:rPr lang="ru-RU" sz="12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Икар</a:t>
              </a:r>
            </a:p>
            <a:p>
              <a:r>
                <a:rPr lang="ru-RU" sz="1200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</a:p>
            <a:p>
              <a:endParaRPr lang="ru-RU" sz="12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2275" y="332656"/>
              <a:ext cx="1221655" cy="16677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51" name="Picture 3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26" t="8206" r="6719" b="7035"/>
            <a:stretch/>
          </p:blipFill>
          <p:spPr bwMode="auto">
            <a:xfrm>
              <a:off x="7455280" y="392335"/>
              <a:ext cx="1074199" cy="14648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55457818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970</TotalTime>
  <Words>2652</Words>
  <Application>Microsoft Office PowerPoint</Application>
  <PresentationFormat>Экран (4:3)</PresentationFormat>
  <Paragraphs>172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Что было до нас в первобытном мире</dc:title>
  <dc:creator>Хомицкая Любовь Николаевна</dc:creator>
  <cp:lastModifiedBy>Хомицкая Любовь Николаевна</cp:lastModifiedBy>
  <cp:revision>72</cp:revision>
  <dcterms:created xsi:type="dcterms:W3CDTF">2022-01-31T09:37:19Z</dcterms:created>
  <dcterms:modified xsi:type="dcterms:W3CDTF">2022-03-17T10:34:07Z</dcterms:modified>
</cp:coreProperties>
</file>