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95" r:id="rId2"/>
    <p:sldId id="292" r:id="rId3"/>
    <p:sldId id="289" r:id="rId4"/>
    <p:sldId id="290" r:id="rId5"/>
    <p:sldId id="291" r:id="rId6"/>
    <p:sldId id="288" r:id="rId7"/>
    <p:sldId id="293" r:id="rId8"/>
    <p:sldId id="294" r:id="rId9"/>
    <p:sldId id="296" r:id="rId10"/>
    <p:sldId id="297" r:id="rId11"/>
    <p:sldId id="298" r:id="rId12"/>
    <p:sldId id="299" r:id="rId13"/>
    <p:sldId id="300" r:id="rId14"/>
    <p:sldId id="301" r:id="rId15"/>
    <p:sldId id="303" r:id="rId16"/>
    <p:sldId id="30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71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02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1D53F-B021-4E37-BB20-CD6D7D749AF5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95A55-6EC5-4C01-ABD8-80111C8557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214381-B29B-431A-8393-CFBC369C7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7093589-2DB0-4F67-996D-877D0D3DA7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715D5B5-E0BF-4932-9435-BE0BD92C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1D8A758-873D-4170-9017-FA69732D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D51C1A7-C465-49FE-A0AA-18238FA09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7672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9F6E3A-0724-4C29-97E5-ED8E5C766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092AAB1-17C1-4667-A0B7-124817396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73B1514-24B9-41CF-B2B1-7E6C753F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2565A2-834A-4E52-8AD3-FBD8F8704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2F8B6B1-623F-429F-B686-837828B4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181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36AD655-04E0-42E5-B45C-F18CA00C2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52336C9-9E49-4D99-A109-71F9EA5B4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14C5F23-F9F5-4825-BE00-01D04B29F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882227-DEE7-4CF5-93BD-92A0B6EAE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315302-BCE5-46BB-B952-C114099A3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9404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DCF4BB-C59F-4C24-85B1-375B46D47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765041B-AED6-4371-851F-0234D61A5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D24ADEF-4351-4658-B4F4-712651BDF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B8536E-518B-4A47-8212-4B5AF8883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C0EF7E-917D-4DBC-803B-F443B17A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1389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7D8499-98D2-4DF6-868E-090AAB952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E68FF35-0F62-4CF3-9AEE-57DC457E3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F78D849-B918-4E09-A1D1-4F4162098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9C6C058-5D68-4D3D-9192-5817D652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7727C43-9659-4204-93EB-46936D945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7688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0BD8B3-CF3A-4241-974F-F28795D7F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D4A95E-7A60-4DC1-9D98-BD0DDD973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89F14B8-D7B5-4246-9174-165028C25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5B353F2-AC4E-443E-8A3D-4DDC7CF9C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9E1778F-7078-4D27-B712-C6CAEAA55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ADF3265-4144-4AC8-86F9-849D9B8F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6374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8572EC-9C42-4AC1-90D0-B0E9E24A1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C4DD903-E68D-4494-B1E9-DF82AFBDF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F63E396-7C31-41FD-A788-40C977011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1D400C4-C30A-4D6B-AB0D-CCBA7D3629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7280994-E630-481B-8F98-746D5BDE78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AA6FED5-5D53-4130-89FA-7AFD52D2C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6B3938B-C9CE-4697-A712-1EC9D6A51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3140332-B73B-4190-8891-6D0275C3B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7585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DFD7DF-7417-4088-9942-9F36A356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F2C7B76-1045-463E-BF1C-9C90A553A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EBA27CA-CA98-4C7C-8B59-581DDD584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3AD6FF1-A68C-484F-9D6F-44B8839C9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5278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356808F-E3A0-405D-92BA-33082DB5F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6CCA4183-1C8F-4E0B-95CD-A4147AFB4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3C57C41-782C-4ECA-9A11-BF2965F46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65236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40EEA2-EF58-4C3D-8E5B-414CC0F7C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4F63320-5BF5-46A2-A0E7-CED3237BF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1902E97-ECF2-4BA8-8497-3DACD9EED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545D344-C723-4906-86C1-597C477E1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379A6E8-3681-49E6-9563-D5C2F4064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54EDF63-BC19-43A5-8EFE-4DB7977BC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4734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4985EE-EA0F-41BA-8FF5-0C6A4B578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249DF39-AB6B-4930-89FC-4FEFE33EC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23D7B43-1A7D-4341-89E1-44F505D18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30884C5-2F46-4949-80FA-18E7A0808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15FCACB-F975-406A-84B3-FAA2DD1BF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27A18E9-E5F1-4ADB-97AD-7738AD700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0589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5FB528-BEA7-4871-9394-61D0A3EBA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002B9B-E4CC-4428-9874-4FB3BB936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995E6C3-E39C-4AE1-9CEE-902DAAFF8D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40ED8-6538-4992-8DA6-6A46C9E35578}" type="datetimeFigureOut">
              <a:rPr lang="ru-RU" smtClean="0"/>
              <a:pPr/>
              <a:t>31.08.2026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D0745A-4372-4368-B0B8-656DF5076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9E62B3B-ACDE-49BF-9C55-364A5850B5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206DA-D085-4BB6-B50A-75AC60A60A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229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Для сотрудников\Desktop\GF3jwmy-lvqv7vWuuHk9pD-O5vwW_HgtUaxXzThPaqTxEAuomPUCVvW8J9QPQdelo5EzMLD1hDKcpgRevxSuSt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64072" cy="476211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55141" y="2006221"/>
            <a:ext cx="56228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Книжные новинки</a:t>
            </a:r>
          </a:p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для детей и подростков</a:t>
            </a:r>
            <a:endParaRPr lang="ru-RU" sz="4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06973" y="5472753"/>
            <a:ext cx="6933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31 августа 2026 г.</a:t>
            </a:r>
            <a:endParaRPr lang="ru-RU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0960" y="4929198"/>
            <a:ext cx="5334037" cy="175260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Мельникова, М. </a:t>
            </a:r>
            <a:r>
              <a:rPr lang="ru-RU" sz="2000" b="1" dirty="0" smtClean="0">
                <a:solidFill>
                  <a:schemeClr val="tx1"/>
                </a:solidFill>
              </a:rPr>
              <a:t>Исчезающие</a:t>
            </a:r>
            <a:r>
              <a:rPr lang="ru-RU" sz="2000" dirty="0" smtClean="0">
                <a:solidFill>
                  <a:schemeClr val="tx1"/>
                </a:solidFill>
              </a:rPr>
              <a:t> : психологический триллер для подростков / Мария Мельникова. — Ростов-на-Дону : </a:t>
            </a:r>
            <a:r>
              <a:rPr lang="ru-RU" sz="2000" dirty="0" err="1" smtClean="0">
                <a:solidFill>
                  <a:schemeClr val="tx1"/>
                </a:solidFill>
              </a:rPr>
              <a:t>Проф-Пресс</a:t>
            </a:r>
            <a:r>
              <a:rPr lang="ru-RU" sz="2000" dirty="0" smtClean="0">
                <a:solidFill>
                  <a:schemeClr val="tx1"/>
                </a:solidFill>
              </a:rPr>
              <a:t>, 2025. — 192 с. : ил. — Текст : непосредственный. </a:t>
            </a:r>
            <a:r>
              <a:rPr lang="ru-RU" sz="2000" b="1" dirty="0" smtClean="0">
                <a:solidFill>
                  <a:schemeClr val="tx1"/>
                </a:solidFill>
              </a:rPr>
              <a:t>12+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3235" r="13235"/>
          <a:stretch>
            <a:fillRect/>
          </a:stretch>
        </p:blipFill>
        <p:spPr bwMode="auto">
          <a:xfrm>
            <a:off x="380960" y="357167"/>
            <a:ext cx="3017333" cy="4371977"/>
          </a:xfrm>
          <a:prstGeom prst="rect">
            <a:avLst/>
          </a:prstGeom>
          <a:noFill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386599" y="1655847"/>
            <a:ext cx="4953035" cy="4000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Таинственные исчезновения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Заговор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Действия и их последствия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Доверие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между взрослыми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детьми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baseline="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baseline="0" dirty="0" smtClean="0"/>
              <a:t> Моральные</a:t>
            </a:r>
            <a:r>
              <a:rPr lang="ru-RU" sz="2000" dirty="0" smtClean="0"/>
              <a:t> дилеммы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0960" y="4929198"/>
            <a:ext cx="4857784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Мельникова, М. </a:t>
            </a:r>
            <a:r>
              <a:rPr lang="ru-RU" sz="2000" b="1" dirty="0" smtClean="0">
                <a:solidFill>
                  <a:schemeClr val="tx1"/>
                </a:solidFill>
              </a:rPr>
              <a:t>Дом в тумане </a:t>
            </a:r>
            <a:r>
              <a:rPr lang="ru-RU" sz="2000" dirty="0" smtClean="0">
                <a:solidFill>
                  <a:schemeClr val="tx1"/>
                </a:solidFill>
              </a:rPr>
              <a:t>/ Мария Мельникова, художник Ксения Сергеева. — Ростов-на-Дону : </a:t>
            </a:r>
            <a:r>
              <a:rPr lang="ru-RU" sz="2000" dirty="0" err="1" smtClean="0">
                <a:solidFill>
                  <a:schemeClr val="tx1"/>
                </a:solidFill>
              </a:rPr>
              <a:t>Проф-Пресс</a:t>
            </a:r>
            <a:r>
              <a:rPr lang="ru-RU" sz="2000" dirty="0" smtClean="0">
                <a:solidFill>
                  <a:schemeClr val="tx1"/>
                </a:solidFill>
              </a:rPr>
              <a:t>, 2025. — 176 с. : ил. — Текст : непосредственный. </a:t>
            </a:r>
            <a:r>
              <a:rPr lang="ru-RU" sz="2000" b="1" dirty="0" smtClean="0">
                <a:solidFill>
                  <a:schemeClr val="tx1"/>
                </a:solidFill>
              </a:rPr>
              <a:t>12+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2500" r="12499"/>
          <a:stretch>
            <a:fillRect/>
          </a:stretch>
        </p:blipFill>
        <p:spPr bwMode="auto">
          <a:xfrm>
            <a:off x="380962" y="357166"/>
            <a:ext cx="3126514" cy="4357718"/>
          </a:xfrm>
          <a:prstGeom prst="rect">
            <a:avLst/>
          </a:prstGeom>
          <a:noFill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895280" y="1437483"/>
            <a:ext cx="4953035" cy="4000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Таинственный дом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Гнетущая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атмосфера неизбежности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Храбрость вопреки страху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Разрушение привычного мира</a:t>
            </a:r>
            <a:endParaRPr kumimoji="0" lang="ru-RU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baseline="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baseline="0" dirty="0" smtClean="0"/>
              <a:t> Шанс на новое начало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0960" y="5105400"/>
            <a:ext cx="5334037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Замятина, О. А. </a:t>
            </a:r>
            <a:r>
              <a:rPr lang="ru-RU" sz="2000" b="1" dirty="0" smtClean="0">
                <a:solidFill>
                  <a:schemeClr val="tx1"/>
                </a:solidFill>
              </a:rPr>
              <a:t>Дурында </a:t>
            </a:r>
            <a:r>
              <a:rPr lang="ru-RU" sz="2000" dirty="0" smtClean="0">
                <a:solidFill>
                  <a:schemeClr val="tx1"/>
                </a:solidFill>
              </a:rPr>
              <a:t>: повесть / Ольга Замятина, художник Леся Уланова. — Санкт-Петербург : Антология, 2025. — 96 с. : ил. — (Переходный возраст). — Текст : непосредственный. </a:t>
            </a:r>
            <a:r>
              <a:rPr lang="ru-RU" sz="2000" b="1" dirty="0" smtClean="0">
                <a:solidFill>
                  <a:schemeClr val="tx1"/>
                </a:solidFill>
              </a:rPr>
              <a:t>12+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1" y="357167"/>
            <a:ext cx="3140162" cy="4527761"/>
          </a:xfrm>
          <a:prstGeom prst="rect">
            <a:avLst/>
          </a:prstGeom>
          <a:noFill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195531" y="1478426"/>
            <a:ext cx="4953035" cy="4000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Проблемы социализации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Восприятие себя и других людей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Шепотка магии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Переосмысление окружающего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тебя мира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baseline="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baseline="0" dirty="0" smtClean="0"/>
              <a:t> Принятие себя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0960" y="5357826"/>
            <a:ext cx="5143536" cy="1500174"/>
          </a:xfrm>
        </p:spPr>
        <p:txBody>
          <a:bodyPr>
            <a:normAutofit/>
          </a:bodyPr>
          <a:lstStyle/>
          <a:p>
            <a:pPr algn="l"/>
            <a:r>
              <a:rPr lang="ru-RU" sz="2000" dirty="0" err="1" smtClean="0">
                <a:solidFill>
                  <a:schemeClr val="tx1"/>
                </a:solidFill>
              </a:rPr>
              <a:t>Потапчук</a:t>
            </a:r>
            <a:r>
              <a:rPr lang="ru-RU" sz="2000" dirty="0" smtClean="0">
                <a:solidFill>
                  <a:schemeClr val="tx1"/>
                </a:solidFill>
              </a:rPr>
              <a:t>, Л. С. </a:t>
            </a:r>
            <a:r>
              <a:rPr lang="ru-RU" sz="2000" b="1" dirty="0" smtClean="0">
                <a:solidFill>
                  <a:schemeClr val="tx1"/>
                </a:solidFill>
              </a:rPr>
              <a:t>Та, которая шкаф </a:t>
            </a:r>
            <a:r>
              <a:rPr lang="ru-RU" sz="2000" dirty="0" smtClean="0">
                <a:solidFill>
                  <a:schemeClr val="tx1"/>
                </a:solidFill>
              </a:rPr>
              <a:t>/ Людмила </a:t>
            </a:r>
            <a:r>
              <a:rPr lang="ru-RU" sz="2000" dirty="0" err="1" smtClean="0">
                <a:solidFill>
                  <a:schemeClr val="tx1"/>
                </a:solidFill>
              </a:rPr>
              <a:t>Потапчук</a:t>
            </a:r>
            <a:r>
              <a:rPr lang="ru-RU" sz="2000" dirty="0" smtClean="0">
                <a:solidFill>
                  <a:schemeClr val="tx1"/>
                </a:solidFill>
              </a:rPr>
              <a:t>, иллюстратор Егор Филиппов. — Москва : Городец, 2025. — 112 с. : ил. — (Сами такие). — Текст : непосредственный. </a:t>
            </a:r>
            <a:r>
              <a:rPr lang="ru-RU" sz="2000" b="1" dirty="0" smtClean="0">
                <a:solidFill>
                  <a:schemeClr val="tx1"/>
                </a:solidFill>
              </a:rPr>
              <a:t>12+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2" y="285728"/>
            <a:ext cx="3437060" cy="4857784"/>
          </a:xfrm>
          <a:prstGeom prst="rect">
            <a:avLst/>
          </a:prstGeom>
          <a:noFill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140940" y="1232766"/>
            <a:ext cx="4953035" cy="4000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Проблемы школьной травли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Уход в себя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Магический реализм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Место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для тех, кому недостает счастья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ru-RU" sz="2000" baseline="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baseline="0" dirty="0" smtClean="0"/>
              <a:t> Одиночество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0960" y="5286388"/>
            <a:ext cx="4953035" cy="1571612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Клушина, О. </a:t>
            </a:r>
            <a:r>
              <a:rPr lang="ru-RU" sz="2000" b="1" dirty="0" smtClean="0">
                <a:solidFill>
                  <a:schemeClr val="tx1"/>
                </a:solidFill>
              </a:rPr>
              <a:t>Девочка со смартфоном </a:t>
            </a:r>
            <a:r>
              <a:rPr lang="ru-RU" sz="2000" dirty="0" smtClean="0">
                <a:solidFill>
                  <a:schemeClr val="tx1"/>
                </a:solidFill>
              </a:rPr>
              <a:t>: история о встрече с собой / Ольга Клушина. — Ростов-на-Дону : Феникс, 2025. — 173 с. — Текст : непосредственный. </a:t>
            </a:r>
            <a:r>
              <a:rPr lang="ru-RU" sz="2000" b="1" dirty="0" smtClean="0">
                <a:solidFill>
                  <a:schemeClr val="tx1"/>
                </a:solidFill>
              </a:rPr>
              <a:t>12+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85728"/>
            <a:ext cx="3276639" cy="4730750"/>
          </a:xfrm>
          <a:prstGeom prst="rect">
            <a:avLst/>
          </a:prstGeom>
          <a:noFill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22826" y="1123584"/>
            <a:ext cx="4953035" cy="4000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Реальный и виртуальный мир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Попытка узнать себя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 Отцы и дети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Страх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не оправдать чужие ожидания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ru-RU" sz="2000" baseline="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baseline="0" dirty="0" smtClean="0"/>
              <a:t> Тема взросления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Презентация серии </a:t>
            </a:r>
            <a:r>
              <a:rPr lang="ru-RU" sz="2800" b="1" dirty="0" smtClean="0"/>
              <a:t>«Просто фантастика» </a:t>
            </a:r>
            <a:br>
              <a:rPr lang="ru-RU" sz="2800" b="1" dirty="0" smtClean="0"/>
            </a:br>
            <a:r>
              <a:rPr lang="ru-RU" sz="2800" dirty="0" smtClean="0"/>
              <a:t>издательства «Детская литература»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905" y="227581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Следующий обзор: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Презентация </a:t>
            </a:r>
            <a:r>
              <a:rPr lang="ru-RU" sz="3600" b="1" dirty="0" smtClean="0"/>
              <a:t>электронного навигатора по книгам, где дети занимаются творчеством.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dirty="0" smtClean="0"/>
              <a:t>Когда?</a:t>
            </a:r>
            <a:r>
              <a:rPr lang="ru-RU" sz="3600" i="1" dirty="0" smtClean="0"/>
              <a:t> 28 сентября 2026 г. в 11:00.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31282" t="11059" r="30380" b="19427"/>
          <a:stretch>
            <a:fillRect/>
          </a:stretch>
        </p:blipFill>
        <p:spPr bwMode="auto">
          <a:xfrm>
            <a:off x="191071" y="232013"/>
            <a:ext cx="3179926" cy="461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-232013" y="4829183"/>
            <a:ext cx="4080681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err="1" smtClean="0"/>
              <a:t>Генцарь-Осипова</a:t>
            </a:r>
            <a:r>
              <a:rPr lang="ru-RU" sz="1600" dirty="0" smtClean="0"/>
              <a:t>, Марина Юрьевна. </a:t>
            </a:r>
            <a:br>
              <a:rPr lang="ru-RU" sz="1600" dirty="0" smtClean="0"/>
            </a:br>
            <a:r>
              <a:rPr lang="ru-RU" sz="1600" b="1" dirty="0" smtClean="0"/>
              <a:t>Мой герой - папа</a:t>
            </a:r>
            <a:r>
              <a:rPr lang="ru-RU" sz="1600" dirty="0" smtClean="0"/>
              <a:t> / Марина </a:t>
            </a:r>
            <a:r>
              <a:rPr lang="ru-RU" sz="1600" dirty="0" err="1" smtClean="0"/>
              <a:t>Генцарь-Осипова</a:t>
            </a:r>
            <a:r>
              <a:rPr lang="ru-RU" sz="1600" dirty="0" smtClean="0"/>
              <a:t> ; художник Роман </a:t>
            </a:r>
            <a:r>
              <a:rPr lang="ru-RU" sz="1600" dirty="0" err="1" smtClean="0"/>
              <a:t>Валеулин</a:t>
            </a:r>
            <a:r>
              <a:rPr lang="ru-RU" sz="1600" dirty="0" smtClean="0"/>
              <a:t>. - Ростов-на-Дону : Феникс : Феникс-Премьер, 2026. - 48 с. : </a:t>
            </a:r>
            <a:r>
              <a:rPr lang="ru-RU" sz="1600" dirty="0" err="1" smtClean="0"/>
              <a:t>цв</a:t>
            </a:r>
            <a:r>
              <a:rPr lang="ru-RU" sz="1600" dirty="0" smtClean="0"/>
              <a:t>. ил. - Текст (визуальный) : непосредственный. </a:t>
            </a:r>
            <a:r>
              <a:rPr lang="ru-RU" sz="1600" b="1" dirty="0" smtClean="0"/>
              <a:t>0+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6490" y="23778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 Современная детская повесть, затрагивающая одну из самых сложных и актуальных тем: </a:t>
            </a:r>
            <a:r>
              <a:rPr lang="ru-RU" b="1" dirty="0" smtClean="0"/>
              <a:t>разлуку ребёнка с отцом, ушедшим на фронт.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57434" y="1099614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Папа первоклассника уходит добровольцем на </a:t>
            </a:r>
            <a:r>
              <a:rPr lang="ru-RU" sz="1600" b="1" dirty="0" smtClean="0"/>
              <a:t>СВО.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16489" y="1532299"/>
            <a:ext cx="609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История разворачивается не вокруг батальных сцен, а через призму внутреннего мира мальчика, его «невидимой битвы» — борьбы со страхом, тоской ,ожиданием.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30137" y="243305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Единственной опорой для Шурика становится переписка с отцом. В письмах и сообщениях они поддерживают друг друга, делятся мыслями и строят планы на мирное будущее.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57433" y="336868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Автор через письма отца отвечает на самые волнующие вопросы ребёнка, в том числе о чувстве долга, верности и любви к Родине . 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71081" y="415469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Стоит рекомендовать книгу педагогам и родителям как </a:t>
            </a:r>
            <a:r>
              <a:rPr lang="ru-RU" sz="1600" b="1" dirty="0" smtClean="0"/>
              <a:t>посредника для сложного разговора</a:t>
            </a:r>
            <a:r>
              <a:rPr lang="ru-RU" sz="1600" dirty="0" smtClean="0"/>
              <a:t> с ребёнком о войне, чувстве долга, разлуке с близкими, мужестве, героизме, патриотизме и семейных ценностях.</a:t>
            </a:r>
            <a:endParaRPr lang="ru-RU" sz="1600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 l="16496" t="11321" r="43558" b="13679"/>
          <a:stretch>
            <a:fillRect/>
          </a:stretch>
        </p:blipFill>
        <p:spPr bwMode="auto">
          <a:xfrm>
            <a:off x="9511336" y="2879678"/>
            <a:ext cx="2516890" cy="378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422" y="4135272"/>
            <a:ext cx="27977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Свестен</a:t>
            </a:r>
            <a:r>
              <a:rPr lang="ru-RU" dirty="0" smtClean="0"/>
              <a:t>, Ника. </a:t>
            </a:r>
            <a:r>
              <a:rPr lang="ru-RU" b="1" dirty="0" smtClean="0"/>
              <a:t>Калан, звезда и кок Калоша</a:t>
            </a:r>
            <a:r>
              <a:rPr lang="ru-RU" dirty="0" smtClean="0"/>
              <a:t> : [повесть-сказка] / Ника </a:t>
            </a:r>
            <a:r>
              <a:rPr lang="ru-RU" dirty="0" err="1" smtClean="0"/>
              <a:t>Свестен</a:t>
            </a:r>
            <a:r>
              <a:rPr lang="ru-RU" dirty="0" smtClean="0"/>
              <a:t> ; иллюстрации Екатерины </a:t>
            </a:r>
            <a:r>
              <a:rPr lang="ru-RU" dirty="0" err="1" smtClean="0"/>
              <a:t>Сафро</a:t>
            </a:r>
            <a:r>
              <a:rPr lang="ru-RU" dirty="0" smtClean="0"/>
              <a:t>. - Москва : НИГМА, 2025. - 56 с. : </a:t>
            </a:r>
            <a:r>
              <a:rPr lang="ru-RU" dirty="0" err="1" smtClean="0"/>
              <a:t>цв</a:t>
            </a:r>
            <a:r>
              <a:rPr lang="ru-RU" dirty="0" smtClean="0"/>
              <a:t>. ил. - (Попали в переплёт).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/>
              <a:t>Текст : непосредственный. </a:t>
            </a:r>
            <a:r>
              <a:rPr lang="ru-RU" b="1" dirty="0" smtClean="0"/>
              <a:t>6+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04012" y="313899"/>
            <a:ext cx="6769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14301" t="9486" r="41808" b="13048"/>
          <a:stretch>
            <a:fillRect/>
          </a:stretch>
        </p:blipFill>
        <p:spPr bwMode="auto">
          <a:xfrm>
            <a:off x="191071" y="300251"/>
            <a:ext cx="2538482" cy="3584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866031" y="231733"/>
            <a:ext cx="667375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ea typeface="Times New Roman" pitchFamily="18" charset="0"/>
                <a:cs typeface="Segoe UI" pitchFamily="34" charset="0"/>
              </a:rPr>
              <a:t>Л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Segoe UI" pitchFamily="34" charset="0"/>
              </a:rPr>
              <a:t>ауреат премии Правительства Российской Федерации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Segoe UI" pitchFamily="34" charset="0"/>
              </a:rPr>
              <a:t>в области детской и подростковой литературы в номинации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Segoe UI" pitchFamily="34" charset="0"/>
              </a:rPr>
              <a:t>«Лучшее прозаическое произведение для детей» (2025 г.)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Segoe UI" pitchFamily="34" charset="0"/>
              <a:ea typeface="Times New Roman" pitchFamily="18" charset="0"/>
              <a:cs typeface="Segoe U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В основе сюжета — </a:t>
            </a:r>
            <a:r>
              <a:rPr lang="ru-RU" sz="1600" b="1" dirty="0" smtClean="0"/>
              <a:t>приключения</a:t>
            </a:r>
            <a:r>
              <a:rPr lang="ru-RU" sz="1600" dirty="0" smtClean="0"/>
              <a:t>, в которых переплетаются космос и океан.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Segoe UI" pitchFamily="34" charset="0"/>
              </a:rPr>
              <a:t>Сказочная история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Segoe UI" pitchFamily="34" charset="0"/>
              </a:rPr>
              <a:t>о морской выдре Калане, который встретил на побережье упавшую звезду и поспешил ей на помощь. Они отправляются в путешествие по океану, преодолевая разные испытания.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UI" pitchFamily="34" charset="0"/>
              <a:ea typeface="Times New Roman" pitchFamily="18" charset="0"/>
              <a:cs typeface="Segoe U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Segoe UI" pitchFamily="34" charset="0"/>
              </a:rPr>
              <a:t>Для кого?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Segoe UI" pitchFamily="34" charset="0"/>
              </a:rPr>
              <a:t>Для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Segoe UI" pitchFamily="34" charset="0"/>
              </a:rPr>
              <a:t> </a:t>
            </a:r>
            <a:r>
              <a:rPr lang="ru-RU" sz="1600" dirty="0" smtClean="0"/>
              <a:t>детей, любящих приключения, сказки о животных и истории с необычным сюжетом.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 l="36611" t="21902" r="34454" b="25653"/>
          <a:stretch>
            <a:fillRect/>
          </a:stretch>
        </p:blipFill>
        <p:spPr bwMode="auto">
          <a:xfrm>
            <a:off x="10390495" y="3957852"/>
            <a:ext cx="1637732" cy="240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/>
          <a:srcRect l="6256" t="22374" r="64197" b="25718"/>
          <a:stretch>
            <a:fillRect/>
          </a:stretch>
        </p:blipFill>
        <p:spPr bwMode="auto">
          <a:xfrm>
            <a:off x="8498488" y="3971498"/>
            <a:ext cx="1723686" cy="242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79677" y="3134006"/>
            <a:ext cx="554099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Сюжет даёт </a:t>
            </a:r>
            <a:r>
              <a:rPr lang="ru-RU" sz="1600" b="1" dirty="0" smtClean="0">
                <a:solidFill>
                  <a:srgbClr val="0F1115"/>
                </a:solidFill>
                <a:ea typeface="Times New Roman" pitchFamily="18" charset="0"/>
                <a:cs typeface="Segoe UI" pitchFamily="34" charset="0"/>
              </a:rPr>
              <a:t>темы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для обсуждения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 с детьми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9144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Доброта и бескорыстие: почему Калан помогает звезде, хотя это опасно?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9144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Жадность и её последствия: что движет коком Калошей и к чему это приводит?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9144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Дружба и взаимовыручка: как герои поддерживают друг друга в трудной ситуации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? Помогать другим в беде –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F1115"/>
                </a:solidFill>
                <a:effectLst/>
                <a:ea typeface="Times New Roman" pitchFamily="18" charset="0"/>
                <a:cs typeface="Segoe UI" pitchFamily="34" charset="0"/>
              </a:rPr>
              <a:t> верный путь.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F1115"/>
              </a:solidFill>
              <a:effectLst/>
              <a:ea typeface="Times New Roman" pitchFamily="18" charset="0"/>
              <a:cs typeface="Segoe U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9144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ea typeface="Calibri" pitchFamily="34" charset="0"/>
                <a:cs typeface="Segoe UI" pitchFamily="34" charset="0"/>
              </a:rPr>
              <a:t>Прощение и возможность исправления: может ли даже самый жадный персонаж измениться?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914400" algn="l"/>
              </a:tabLst>
            </a:pPr>
            <a:r>
              <a:rPr lang="ru-RU" sz="1600" dirty="0" smtClean="0">
                <a:solidFill>
                  <a:srgbClr val="0F1115"/>
                </a:solidFill>
                <a:cs typeface="Segoe UI" pitchFamily="34" charset="0"/>
              </a:rPr>
              <a:t>Найди своё призвание: Кок Калоша чем хочет заниматься на самом деле?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06974" y="5750004"/>
            <a:ext cx="52543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1600" i="1" dirty="0" smtClean="0"/>
              <a:t>Еще темы и идеи для обсуждения (Ольга </a:t>
            </a:r>
            <a:r>
              <a:rPr lang="ru-RU" sz="1600" i="1" dirty="0" smtClean="0"/>
              <a:t>Алексеева </a:t>
            </a:r>
            <a:r>
              <a:rPr lang="ru-RU" sz="1600" i="1" dirty="0" smtClean="0"/>
              <a:t>«Чтение детям»):</a:t>
            </a:r>
          </a:p>
          <a:p>
            <a:r>
              <a:rPr lang="en-US" sz="1600" i="1" dirty="0" smtClean="0"/>
              <a:t>https://dzen.ru/a/aeSQ1Pg7a2H5cysb</a:t>
            </a:r>
            <a:endParaRPr lang="ru-RU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59308" y="4272677"/>
            <a:ext cx="3234519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Попова, Татьяна Львовна. </a:t>
            </a:r>
            <a:r>
              <a:rPr lang="ru-RU" b="1" dirty="0" smtClean="0"/>
              <a:t>Замок колдуна : </a:t>
            </a:r>
            <a:r>
              <a:rPr lang="ru-RU" b="1" dirty="0" err="1" smtClean="0"/>
              <a:t>книга-квест</a:t>
            </a:r>
            <a:r>
              <a:rPr lang="ru-RU" dirty="0" smtClean="0"/>
              <a:t> / Татьяна Попова ; иллюстрации Елены Сорокиной. - Москва : МИФ : Манн, Иванов и Фербер, 2025. - 80 с. : </a:t>
            </a:r>
            <a:r>
              <a:rPr lang="ru-RU" dirty="0" err="1" smtClean="0"/>
              <a:t>цв</a:t>
            </a:r>
            <a:r>
              <a:rPr lang="ru-RU" dirty="0" smtClean="0"/>
              <a:t>. ил. - (</a:t>
            </a:r>
            <a:r>
              <a:rPr lang="ru-RU" dirty="0" err="1" smtClean="0"/>
              <a:t>Книга-квест</a:t>
            </a:r>
            <a:r>
              <a:rPr lang="ru-RU" dirty="0" smtClean="0"/>
              <a:t>).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/>
              <a:t>Текст : непосредственный. </a:t>
            </a:r>
            <a:r>
              <a:rPr lang="ru-RU" b="1" dirty="0" smtClean="0"/>
              <a:t>6+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12089" t="8893" r="39911" b="12731"/>
          <a:stretch>
            <a:fillRect/>
          </a:stretch>
        </p:blipFill>
        <p:spPr bwMode="auto">
          <a:xfrm>
            <a:off x="368491" y="259308"/>
            <a:ext cx="2920619" cy="3815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39318" y="263054"/>
            <a:ext cx="5222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Интерактивный </a:t>
            </a:r>
            <a:r>
              <a:rPr lang="ru-RU" b="1" dirty="0" err="1" smtClean="0"/>
              <a:t>квест</a:t>
            </a:r>
            <a:r>
              <a:rPr lang="ru-RU" dirty="0" smtClean="0"/>
              <a:t>, где читатель становится непосредственным участником событий и сам помогает героям выбираться из передряг.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39319" y="22652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Шифры и загадки:</a:t>
            </a:r>
            <a:r>
              <a:rPr lang="ru-RU" dirty="0" smtClean="0"/>
              <a:t> Практически каждый разворот книги содержит задания. Чтобы прочитать текст и узнать, что произошло дальше, читателю нужно расшифровать послание . Используются разные виды шифров: чтение через зеркало, азбука Морзе, ребусы и другие системы.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52967" y="124771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Активное участие:</a:t>
            </a:r>
            <a:r>
              <a:rPr lang="ru-RU" dirty="0" smtClean="0"/>
              <a:t> Читатель не просто следит за сюжетом, а принимает решения, влияющие на восприятие истории. Книга требует смекалки, упорства и внимательности.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66614" y="38291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Подсказки:</a:t>
            </a:r>
            <a:r>
              <a:rPr lang="ru-RU" dirty="0" smtClean="0"/>
              <a:t> Для тех, кто испытывает трудности с расшифровкой, в конце книги есть ответы на все задания.</a:t>
            </a:r>
            <a:endParaRPr lang="ru-RU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070745" y="4676716"/>
            <a:ext cx="61733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r>
              <a:rPr lang="ru-RU" dirty="0" smtClean="0"/>
              <a:t>Можно использовать книгу как основу для библиотечного мероприятия — </a:t>
            </a:r>
            <a:r>
              <a:rPr lang="ru-RU" dirty="0" smtClean="0"/>
              <a:t>провести </a:t>
            </a:r>
            <a:r>
              <a:rPr lang="ru-RU" dirty="0" err="1" smtClean="0"/>
              <a:t>квест</a:t>
            </a:r>
            <a:r>
              <a:rPr lang="ru-RU" dirty="0" smtClean="0"/>
              <a:t> по мотивам сюжета.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12489" t="8894" r="39333" b="13095"/>
          <a:stretch>
            <a:fillRect/>
          </a:stretch>
        </p:blipFill>
        <p:spPr bwMode="auto">
          <a:xfrm>
            <a:off x="9319601" y="3207225"/>
            <a:ext cx="2681331" cy="3473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00252" y="4705867"/>
            <a:ext cx="515885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1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Тараненко, Марина Викторовна. </a:t>
            </a:r>
            <a:r>
              <a:rPr lang="ru-RU" b="1" dirty="0" err="1" smtClean="0"/>
              <a:t>Робопёс</a:t>
            </a:r>
            <a:r>
              <a:rPr lang="ru-RU" b="1" dirty="0" smtClean="0"/>
              <a:t> </a:t>
            </a:r>
            <a:r>
              <a:rPr lang="ru-RU" b="1" dirty="0" err="1" smtClean="0"/>
              <a:t>Ботя</a:t>
            </a:r>
            <a:r>
              <a:rPr lang="ru-RU" b="1" dirty="0" smtClean="0"/>
              <a:t> : </a:t>
            </a:r>
            <a:r>
              <a:rPr lang="ru-RU" b="1" dirty="0" err="1" smtClean="0"/>
              <a:t>книга-квест</a:t>
            </a:r>
            <a:r>
              <a:rPr lang="ru-RU" dirty="0" smtClean="0"/>
              <a:t> / Марина Тараненко ; [иллюстратор Надежда Филиппова]. - Ростов-на-Дону : Феникс : Феникс-Премьер, 2025. - 48 с. : </a:t>
            </a:r>
            <a:r>
              <a:rPr lang="ru-RU" dirty="0" err="1" smtClean="0"/>
              <a:t>цв</a:t>
            </a:r>
            <a:r>
              <a:rPr lang="ru-RU" dirty="0" smtClean="0"/>
              <a:t>. ил. - Текст : непосредственный. </a:t>
            </a:r>
            <a:r>
              <a:rPr lang="ru-RU" b="1" dirty="0" smtClean="0"/>
              <a:t>0+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 l="29910" t="11058" r="20930" b="6284"/>
          <a:stretch>
            <a:fillRect/>
          </a:stretch>
        </p:blipFill>
        <p:spPr bwMode="auto">
          <a:xfrm>
            <a:off x="354841" y="286604"/>
            <a:ext cx="3179929" cy="427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44036" y="30804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Интерактивный </a:t>
            </a:r>
            <a:r>
              <a:rPr lang="ru-RU" b="1" dirty="0" err="1" smtClean="0"/>
              <a:t>квест</a:t>
            </a:r>
            <a:r>
              <a:rPr lang="ru-RU" dirty="0" smtClean="0"/>
              <a:t>, построенный по принципу развилки: читатель сам выбирает, как будет развиваться история.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1332" y="273734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Читатель активно участвует в сюжете, принимая решения, и может путешествовать по тексту в любом порядке.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12276" y="107788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 «</a:t>
            </a:r>
            <a:r>
              <a:rPr lang="ru-RU" dirty="0" err="1" smtClean="0"/>
              <a:t>Робопёс</a:t>
            </a:r>
            <a:r>
              <a:rPr lang="ru-RU" dirty="0" smtClean="0"/>
              <a:t> </a:t>
            </a:r>
            <a:r>
              <a:rPr lang="ru-RU" dirty="0" err="1" smtClean="0"/>
              <a:t>Ботя</a:t>
            </a:r>
            <a:r>
              <a:rPr lang="ru-RU" dirty="0" smtClean="0"/>
              <a:t>» может заинтересовать детей, увлекающихся роботами, технологиями и интерактивными историями. Книга показывает, что чтение может быть игрой, и помогает привлечь в библиотеку тех, кто </a:t>
            </a:r>
            <a:r>
              <a:rPr lang="ru-RU" dirty="0" smtClean="0"/>
              <a:t>любит компьютерные игры.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3798627" y="349959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Книга-квест</a:t>
            </a:r>
            <a:r>
              <a:rPr lang="ru-RU" dirty="0" smtClean="0"/>
              <a:t> развивает логику и воображение, учит принимать решения, а главное — дарит читателю ощущение соучастия в приключении.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1222" t="24740" r="48870" b="29444"/>
          <a:stretch>
            <a:fillRect/>
          </a:stretch>
        </p:blipFill>
        <p:spPr bwMode="auto">
          <a:xfrm>
            <a:off x="341194" y="286602"/>
            <a:ext cx="3138986" cy="3846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7547" y="4367282"/>
            <a:ext cx="33573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Шумкина</a:t>
            </a:r>
            <a:r>
              <a:rPr lang="ru-RU" dirty="0" smtClean="0"/>
              <a:t>, Елена. </a:t>
            </a:r>
            <a:r>
              <a:rPr lang="ru-RU" b="1" dirty="0" smtClean="0"/>
              <a:t>Сказки о городе К.</a:t>
            </a:r>
            <a:r>
              <a:rPr lang="ru-RU" dirty="0" smtClean="0"/>
              <a:t>: Лесная книгочея/ Е.Н. </a:t>
            </a:r>
            <a:r>
              <a:rPr lang="ru-RU" dirty="0" err="1" smtClean="0"/>
              <a:t>Шумкина</a:t>
            </a:r>
            <a:r>
              <a:rPr lang="ru-RU" dirty="0" smtClean="0"/>
              <a:t>; художник А. Титова. – Красноярск: Офсет, 2026. – 74 с.: ил. – Текст: непосредственный. </a:t>
            </a:r>
            <a:r>
              <a:rPr lang="ru-RU" b="1" dirty="0" smtClean="0"/>
              <a:t>6+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753134" y="0"/>
            <a:ext cx="64144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Цикл книг «Сказки о городе К.» – удачный пример современной детской краеведческой литературы, органично сочетающей волшебную сказку, приключения и познавательный материал о родном крае. </a:t>
            </a:r>
          </a:p>
          <a:p>
            <a:endParaRPr lang="ru-RU" dirty="0" smtClean="0"/>
          </a:p>
          <a:p>
            <a:r>
              <a:rPr lang="ru-RU" dirty="0" smtClean="0"/>
              <a:t>Книга может стать хорошим подспорьем в работе библиотекаря по привлечению детей к чтению и изучению истории малой родины.</a:t>
            </a:r>
          </a:p>
          <a:p>
            <a:endParaRPr lang="ru-RU" dirty="0" smtClean="0"/>
          </a:p>
          <a:p>
            <a:r>
              <a:rPr lang="ru-RU" dirty="0" smtClean="0"/>
              <a:t>Место действия – город </a:t>
            </a:r>
            <a:r>
              <a:rPr lang="ru-RU" dirty="0" err="1" smtClean="0"/>
              <a:t>Лесосибирск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7684" y="34898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Книга входит в серию приключенческих и познавательных произведений о Красноярске и Красноярском крае.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44036" y="4107977"/>
            <a:ext cx="54409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Герои узнают факты из истории </a:t>
            </a:r>
            <a:r>
              <a:rPr lang="ru-RU" dirty="0" err="1" smtClean="0"/>
              <a:t>Лесосибирска</a:t>
            </a:r>
            <a:r>
              <a:rPr lang="ru-RU" dirty="0" smtClean="0"/>
              <a:t>: о памятниках, советских плакатах, </a:t>
            </a:r>
            <a:r>
              <a:rPr lang="ru-RU" dirty="0" smtClean="0"/>
              <a:t>театре, песнях </a:t>
            </a:r>
            <a:r>
              <a:rPr lang="ru-RU" dirty="0" smtClean="0"/>
              <a:t>рабочих и том, как рос город.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AutoShape 4" descr="В Бедеевой Поляне абрикосы не растут — 3091745 —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В Бедеевой Поляне абрикосы не растут — 3091745 —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2" cstate="print"/>
          <a:srcRect l="25725" t="14209" r="25798" b="17883"/>
          <a:stretch>
            <a:fillRect/>
          </a:stretch>
        </p:blipFill>
        <p:spPr bwMode="auto">
          <a:xfrm>
            <a:off x="300250" y="245661"/>
            <a:ext cx="3799536" cy="425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-191069" y="4727097"/>
            <a:ext cx="536356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Лежнёва, </a:t>
            </a:r>
            <a:r>
              <a:rPr kumimoji="0" lang="ru-RU" sz="180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Гюльназ</a:t>
            </a:r>
            <a:r>
              <a:rPr kumimoji="0" lang="ru-RU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80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Ханифовна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В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Бедеевой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поляне абрикосы не растут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: рассказы / Г. Х Лежнёва ; художник Е. Г. Двоскина. - Санкт-Петербург : Детское время, 2024. - 88 с. :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цв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ил. – Текст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: непосредственный.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6+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62651" y="253453"/>
            <a:ext cx="6287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Победитель Всероссийской литературной премии </a:t>
            </a:r>
          </a:p>
          <a:p>
            <a:r>
              <a:rPr lang="ru-RU" b="1" dirty="0" smtClean="0"/>
              <a:t>им. С. Я. Маршака в номинации «Дебют» (2025 г.)</a:t>
            </a:r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17242" y="1056648"/>
            <a:ext cx="5604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Это сборник приключенческих рассказов о двух маленьких девочках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dirty="0" smtClean="0"/>
              <a:t>Гуле и Ирочке, которые живут в башкирском селе </a:t>
            </a:r>
            <a:r>
              <a:rPr lang="ru-RU" dirty="0" err="1" smtClean="0"/>
              <a:t>Бедеева</a:t>
            </a:r>
            <a:r>
              <a:rPr lang="ru-RU" dirty="0" smtClean="0"/>
              <a:t> Поляна.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41074" y="528947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Идеи темы для обсуждения с детьми («Чтение детям» Ольга Алексеева):  </a:t>
            </a:r>
            <a:r>
              <a:rPr lang="en-US" dirty="0" smtClean="0"/>
              <a:t>https://dzen.ru/a/ahw53GjvSX46ZbZA?ysclid=mtbd5loets376346872</a:t>
            </a: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312693" y="2237721"/>
            <a:ext cx="6714698" cy="2031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r>
              <a:rPr lang="ru-RU" dirty="0" smtClean="0"/>
              <a:t>Семейное чтение: Короткие эпизоды и живой сюжет делают книгу идеальной для чтения вслух в кругу семьи или в </a:t>
            </a:r>
            <a:r>
              <a:rPr lang="ru-RU" dirty="0" smtClean="0"/>
              <a:t>библиотеке.</a:t>
            </a:r>
            <a:endParaRPr lang="ru-RU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endParaRPr lang="ru-RU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lang="ru-RU" b="1" dirty="0" smtClean="0"/>
              <a:t>Темы</a:t>
            </a:r>
            <a:r>
              <a:rPr lang="ru-RU" dirty="0" smtClean="0"/>
              <a:t> для обсуждения: Книга даёт богатый материал для разговоров о дружбе, взаимовыручке, семейных ценностях, а также о том, как фантазия помогает превращать обыденность в приключение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3894" t="9429" r="41462" b="12636"/>
          <a:stretch>
            <a:fillRect/>
          </a:stretch>
        </p:blipFill>
        <p:spPr bwMode="auto">
          <a:xfrm>
            <a:off x="368490" y="218364"/>
            <a:ext cx="3029803" cy="423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-163773" y="4710963"/>
            <a:ext cx="559558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Лаптёнок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Екатерина Сергеевна.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Зух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: [повесть-сказка] / Екатерина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Лаптёнок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; иллюстрации Веры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Смольницкой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- Москва : НИГМА, 2025. - 96 с. 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цв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ил. - (Попали в переплёт). - Текст: непосредственный.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6+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39236" y="0"/>
            <a:ext cx="51042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</a:p>
          <a:p>
            <a:r>
              <a:rPr lang="ru-RU" dirty="0" smtClean="0"/>
              <a:t>   </a:t>
            </a:r>
          </a:p>
          <a:p>
            <a:r>
              <a:rPr lang="ru-RU" dirty="0" smtClean="0"/>
              <a:t>    Автор – практикующий детский психолог.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 l="35950" t="23286" r="35055" b="26197"/>
          <a:stretch>
            <a:fillRect/>
          </a:stretch>
        </p:blipFill>
        <p:spPr bwMode="auto">
          <a:xfrm>
            <a:off x="9512057" y="3357349"/>
            <a:ext cx="2511620" cy="350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630305" y="391952"/>
            <a:ext cx="35672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</a:p>
          <a:p>
            <a:r>
              <a:rPr lang="ru-RU" b="1" dirty="0" smtClean="0"/>
              <a:t>  </a:t>
            </a:r>
          </a:p>
          <a:p>
            <a:r>
              <a:rPr lang="ru-RU" dirty="0" smtClean="0"/>
              <a:t>Книга затрагивает важные </a:t>
            </a:r>
            <a:r>
              <a:rPr lang="ru-RU" b="1" dirty="0" smtClean="0"/>
              <a:t>темы: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21206" y="130433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Семейные ценности</a:t>
            </a:r>
            <a:r>
              <a:rPr lang="ru-RU" dirty="0" smtClean="0"/>
              <a:t>  – взаимная поддержка, любовь и юмор как главная опора в трудной ситуации.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21205" y="191646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Ответственность за другого</a:t>
            </a:r>
            <a:r>
              <a:rPr lang="ru-RU" dirty="0" smtClean="0"/>
              <a:t>  – герои не бросают </a:t>
            </a:r>
            <a:r>
              <a:rPr lang="ru-RU" dirty="0" err="1" smtClean="0"/>
              <a:t>Зуха</a:t>
            </a:r>
            <a:r>
              <a:rPr lang="ru-RU" dirty="0" smtClean="0"/>
              <a:t>, хотя он доставляет неудобства, и пытаются найти решение, которое устроит всех.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34854" y="2735323"/>
            <a:ext cx="60004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Умение справляться с проблемами</a:t>
            </a:r>
            <a:r>
              <a:rPr lang="ru-RU" dirty="0" smtClean="0"/>
              <a:t>  –  через принятие и понимание, а не через избавление от источника трудностей.</a:t>
            </a:r>
            <a:endParaRPr lang="ru-RU" dirty="0"/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/>
          <a:srcRect l="36372" t="22057" r="34239" b="25385"/>
          <a:stretch>
            <a:fillRect/>
          </a:stretch>
        </p:blipFill>
        <p:spPr bwMode="auto">
          <a:xfrm>
            <a:off x="6974005" y="3362890"/>
            <a:ext cx="2442949" cy="349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3630305" y="100057"/>
            <a:ext cx="83433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/>
              <a:t>Сказка</a:t>
            </a:r>
            <a:r>
              <a:rPr lang="ru-RU" dirty="0" smtClean="0"/>
              <a:t> о том, как найти общий язык с… собственным </a:t>
            </a:r>
            <a:r>
              <a:rPr lang="ru-RU" sz="2800" dirty="0" smtClean="0"/>
              <a:t>невезением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2691" t="9950" r="39850" b="14862"/>
          <a:stretch>
            <a:fillRect/>
          </a:stretch>
        </p:blipFill>
        <p:spPr bwMode="auto">
          <a:xfrm>
            <a:off x="341196" y="272955"/>
            <a:ext cx="2893323" cy="366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-204715" y="3956591"/>
            <a:ext cx="3630303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Синтяева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, Светлана Андреевна.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Медята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Сказка для храбрых сердец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/ С. А.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Синтяева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; художник П. Никитаев. - Москва : АСТ ; Санкт-Петербург 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Астрель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, 2026. - 128 с. 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цв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ил. -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Медята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Истории, которые лечат). - Текст : непосредственный.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6+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0136" y="306023"/>
            <a:ext cx="66419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Автор — детский писатель, психолог, многодетная мама и основатель благотворительного фонда «Дела семейные».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57431" y="916126"/>
            <a:ext cx="64371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Это добрая терапевтическая сказка, действие которой разворачивается в больнице.  </a:t>
            </a:r>
          </a:p>
          <a:p>
            <a:r>
              <a:rPr lang="ru-RU" sz="1600" dirty="0" smtClean="0"/>
              <a:t>Сочетает увлекательный сюжет с терапевтической функцией, что актуально для работы с детьми </a:t>
            </a:r>
            <a:r>
              <a:rPr lang="ru-RU" sz="1600" dirty="0" smtClean="0"/>
              <a:t>и </a:t>
            </a:r>
            <a:r>
              <a:rPr lang="ru-RU" sz="1600" dirty="0" smtClean="0"/>
              <a:t>родителями.</a:t>
            </a:r>
          </a:p>
          <a:p>
            <a:endParaRPr lang="ru-RU" sz="1600" dirty="0" smtClean="0"/>
          </a:p>
          <a:p>
            <a:r>
              <a:rPr lang="ru-RU" sz="1600" b="1" dirty="0" smtClean="0"/>
              <a:t>Главные герои</a:t>
            </a:r>
            <a:r>
              <a:rPr lang="ru-RU" sz="1600" dirty="0" smtClean="0"/>
              <a:t> — </a:t>
            </a:r>
            <a:r>
              <a:rPr lang="ru-RU" sz="1600" dirty="0" err="1" smtClean="0"/>
              <a:t>медята</a:t>
            </a:r>
            <a:r>
              <a:rPr lang="ru-RU" sz="1600" dirty="0" smtClean="0"/>
              <a:t>, волшебные существа, которые живут в больнице и помогают детям не бояться врачей и быстрее выздоравливать. 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84727" y="3018598"/>
            <a:ext cx="6096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По замыслу автора, сказка помогает детям 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поскорее выздороветь;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не бояться и слушаться врачей;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дружить и преодолевать страхи;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правильно оценивать различные ситуации, не судить о людях по первому впечатлению;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анализировать, размышлять и бороться с трудностями;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верить в чудо.</a:t>
            </a:r>
          </a:p>
          <a:p>
            <a:endParaRPr lang="ru-RU" sz="1600" dirty="0" smtClean="0"/>
          </a:p>
          <a:p>
            <a:r>
              <a:rPr lang="ru-RU" sz="1600" dirty="0" smtClean="0"/>
              <a:t>Книгу можно рекомендовать как инструмент для психологической поддержки ребёнка в сложной ситуации (для объяснения ребёнку пользы лечения и необходимости болезненных процедур) а также для обучения сочувствию и позитивному настрою.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4600</TotalTime>
  <Words>1228</Words>
  <Application>Microsoft Office PowerPoint</Application>
  <PresentationFormat>Произвольный</PresentationFormat>
  <Paragraphs>145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Презентация серии «Просто фантастика»  издательства «Детская литература»</vt:lpstr>
      <vt:lpstr> Следующий обзор:  Презентация электронного навигатора по книгам, где дети занимаются творчеством.  Когда? 28 сентября 2026 г. в 11:00.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Легенды, мифы, сказки и предания народов России</dc:title>
  <dc:creator>User</dc:creator>
  <cp:lastModifiedBy>Для сотрудников</cp:lastModifiedBy>
  <cp:revision>376</cp:revision>
  <dcterms:created xsi:type="dcterms:W3CDTF">2026-04-29T03:22:41Z</dcterms:created>
  <dcterms:modified xsi:type="dcterms:W3CDTF">2026-08-31T02:52:51Z</dcterms:modified>
</cp:coreProperties>
</file>