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1" r:id="rId4"/>
    <p:sldId id="260" r:id="rId5"/>
    <p:sldId id="259" r:id="rId6"/>
    <p:sldId id="258" r:id="rId7"/>
    <p:sldId id="263" r:id="rId8"/>
    <p:sldId id="264" r:id="rId9"/>
    <p:sldId id="265" r:id="rId10"/>
    <p:sldId id="262" r:id="rId11"/>
    <p:sldId id="261" r:id="rId12"/>
    <p:sldId id="270" r:id="rId13"/>
    <p:sldId id="266" r:id="rId14"/>
    <p:sldId id="272" r:id="rId15"/>
    <p:sldId id="273" r:id="rId16"/>
    <p:sldId id="274" r:id="rId17"/>
    <p:sldId id="275" r:id="rId18"/>
    <p:sldId id="276" r:id="rId19"/>
    <p:sldId id="268" r:id="rId20"/>
    <p:sldId id="277" r:id="rId21"/>
    <p:sldId id="269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7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14381-B29B-431A-8393-CFBC369C7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093589-2DB0-4F67-996D-877D0D3DA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15D5B5-E0BF-4932-9435-BE0BD92CF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ED8-6538-4992-8DA6-6A46C9E35578}" type="datetimeFigureOut">
              <a:rPr lang="ru-RU" smtClean="0"/>
              <a:pPr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8A758-873D-4170-9017-FA69732D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51C1A7-C465-49FE-A0AA-18238FA0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06DA-D085-4BB6-B50A-75AC60A60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72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F6E3A-0724-4C29-97E5-ED8E5C76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92AAB1-17C1-4667-A0B7-124817396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B1514-24B9-41CF-B2B1-7E6C753F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ED8-6538-4992-8DA6-6A46C9E35578}" type="datetimeFigureOut">
              <a:rPr lang="ru-RU" smtClean="0"/>
              <a:pPr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565A2-834A-4E52-8AD3-FBD8F870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F8B6B1-623F-429F-B686-837828B4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06DA-D085-4BB6-B50A-75AC60A60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814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6AD655-04E0-42E5-B45C-F18CA00C2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2336C9-9E49-4D99-A109-71F9EA5B4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4C5F23-F9F5-4825-BE00-01D04B29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ED8-6538-4992-8DA6-6A46C9E35578}" type="datetimeFigureOut">
              <a:rPr lang="ru-RU" smtClean="0"/>
              <a:pPr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882227-DEE7-4CF5-93BD-92A0B6EA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315302-BCE5-46BB-B952-C114099A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06DA-D085-4BB6-B50A-75AC60A60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04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CF4BB-C59F-4C24-85B1-375B46D47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5041B-AED6-4371-851F-0234D61A5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24ADEF-4351-4658-B4F4-712651BDF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ED8-6538-4992-8DA6-6A46C9E35578}" type="datetimeFigureOut">
              <a:rPr lang="ru-RU" smtClean="0"/>
              <a:pPr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B8536E-518B-4A47-8212-4B5AF8883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C0EF7E-917D-4DBC-803B-F443B17A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06DA-D085-4BB6-B50A-75AC60A60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89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D8499-98D2-4DF6-868E-090AAB952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68FF35-0F62-4CF3-9AEE-57DC457E3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78D849-B918-4E09-A1D1-4F416209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ED8-6538-4992-8DA6-6A46C9E35578}" type="datetimeFigureOut">
              <a:rPr lang="ru-RU" smtClean="0"/>
              <a:pPr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C6C058-5D68-4D3D-9192-5817D652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727C43-9659-4204-93EB-46936D945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06DA-D085-4BB6-B50A-75AC60A60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8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BD8B3-CF3A-4241-974F-F28795D7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4A95E-7A60-4DC1-9D98-BD0DDD973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9F14B8-D7B5-4246-9174-165028C25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B353F2-AC4E-443E-8A3D-4DDC7CF9C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ED8-6538-4992-8DA6-6A46C9E35578}" type="datetimeFigureOut">
              <a:rPr lang="ru-RU" smtClean="0"/>
              <a:pPr/>
              <a:t>25.05.2026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E1778F-7078-4D27-B712-C6CAEAA5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DF3265-4144-4AC8-86F9-849D9B8F5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06DA-D085-4BB6-B50A-75AC60A60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374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572EC-9C42-4AC1-90D0-B0E9E24A1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DD903-E68D-4494-B1E9-DF82AFBDF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63E396-7C31-41FD-A788-40C977011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D400C4-C30A-4D6B-AB0D-CCBA7D362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7280994-E630-481B-8F98-746D5BDE7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A6FED5-5D53-4130-89FA-7AFD52D2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ED8-6538-4992-8DA6-6A46C9E35578}" type="datetimeFigureOut">
              <a:rPr lang="ru-RU" smtClean="0"/>
              <a:pPr/>
              <a:t>25.05.2026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B3938B-C9CE-4697-A712-1EC9D6A51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140332-B73B-4190-8891-6D0275C3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06DA-D085-4BB6-B50A-75AC60A60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8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FD7DF-7417-4088-9942-9F36A356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2C7B76-1045-463E-BF1C-9C90A553A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ED8-6538-4992-8DA6-6A46C9E35578}" type="datetimeFigureOut">
              <a:rPr lang="ru-RU" smtClean="0"/>
              <a:pPr/>
              <a:t>25.05.2026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BA27CA-CA98-4C7C-8B59-581DDD58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AD6FF1-A68C-484F-9D6F-44B8839C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06DA-D085-4BB6-B50A-75AC60A60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78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56808F-E3A0-405D-92BA-33082DB5F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ED8-6538-4992-8DA6-6A46C9E35578}" type="datetimeFigureOut">
              <a:rPr lang="ru-RU" smtClean="0"/>
              <a:pPr/>
              <a:t>25.05.2026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CA4183-1C8F-4E0B-95CD-A4147AFB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C57C41-782C-4ECA-9A11-BF2965F4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06DA-D085-4BB6-B50A-75AC60A60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3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0EEA2-EF58-4C3D-8E5B-414CC0F7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63320-5BF5-46A2-A0E7-CED3237BF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902E97-ECF2-4BA8-8497-3DACD9EED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45D344-C723-4906-86C1-597C477E1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ED8-6538-4992-8DA6-6A46C9E35578}" type="datetimeFigureOut">
              <a:rPr lang="ru-RU" smtClean="0"/>
              <a:pPr/>
              <a:t>25.05.2026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79A6E8-3681-49E6-9563-D5C2F4064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4EDF63-BC19-43A5-8EFE-4DB7977B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06DA-D085-4BB6-B50A-75AC60A60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73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985EE-EA0F-41BA-8FF5-0C6A4B5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49DF39-AB6B-4930-89FC-4FEFE33ECD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3D7B43-1A7D-4341-89E1-44F505D18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0884C5-2F46-4949-80FA-18E7A080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ED8-6538-4992-8DA6-6A46C9E35578}" type="datetimeFigureOut">
              <a:rPr lang="ru-RU" smtClean="0"/>
              <a:pPr/>
              <a:t>25.05.2026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5FCACB-F975-406A-84B3-FAA2DD1B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A18E9-E5F1-4ADB-97AD-7738AD700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06DA-D085-4BB6-B50A-75AC60A60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89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FB528-BEA7-4871-9394-61D0A3EBA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002B9B-E4CC-4428-9874-4FB3BB936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95E6C3-E39C-4AE1-9CEE-902DAAFF8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40ED8-6538-4992-8DA6-6A46C9E35578}" type="datetimeFigureOut">
              <a:rPr lang="ru-RU" smtClean="0"/>
              <a:pPr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D0745A-4372-4368-B0B8-656DF5076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E62B3B-ACDE-49BF-9C55-364A5850B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206DA-D085-4BB6-B50A-75AC60A60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9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kkdb.ru/metodicheskij-portfel/31-metodicheskij-portfel/nashi-izdaniya/41-nashi-izdaniya-2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0.png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hyperlink" Target="https://kkdb.ru/images/materials/metod/2026_metod/&#1052;&#1077;&#1090;&#1086;&#1076;&#1080;&#1095;&#1077;&#1089;&#1082;&#1086;&#1077;%20&#1087;&#1080;&#1089;&#1100;&#1084;&#1086;_&#1043;&#1086;&#1076;%20&#1077;&#1076;&#1080;&#1085;&#1089;&#1090;&#1074;&#1072;%20&#1085;&#1072;&#1088;&#1086;&#1076;&#1086;&#1074;%20&#1056;&#1086;&#1089;&#1089;&#1080;&#1080;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61D495-00DA-4970-A21F-54422D282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976D8-C9E3-4D1C-8201-933958A30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187" y="60721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Легенды, мифы, сказки и предания народов России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23300D-8C70-4EE3-BA37-19F1478CF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55859"/>
            <a:ext cx="9144000" cy="44617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(цикл обзоров «Понедельник начинается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 книг»)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F68DE9-E022-4053-AA51-AD2C6A9CDE0A}"/>
              </a:ext>
            </a:extLst>
          </p:cNvPr>
          <p:cNvSpPr txBox="1"/>
          <p:nvPr/>
        </p:nvSpPr>
        <p:spPr>
          <a:xfrm>
            <a:off x="4358936" y="6250781"/>
            <a:ext cx="374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Красноярск. 2026. 25 мая</a:t>
            </a:r>
          </a:p>
        </p:txBody>
      </p:sp>
    </p:spTree>
    <p:extLst>
      <p:ext uri="{BB962C8B-B14F-4D97-AF65-F5344CB8AC3E}">
        <p14:creationId xmlns:p14="http://schemas.microsoft.com/office/powerpoint/2010/main" val="3414567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777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9B4F03-7D9E-4D3C-9F89-BF9A0638D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24" y="1089573"/>
            <a:ext cx="2887197" cy="369484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D20A9E-184A-4DB7-82BD-101D8E441126}"/>
              </a:ext>
            </a:extLst>
          </p:cNvPr>
          <p:cNvSpPr/>
          <p:nvPr/>
        </p:nvSpPr>
        <p:spPr>
          <a:xfrm>
            <a:off x="3939730" y="7224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Анастасия Строкина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«Атлас сказочных героев России»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D127A1-4F9E-4BA5-847C-EA2C20AFB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696" y="4508134"/>
            <a:ext cx="2999492" cy="142658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B30193-149F-4485-8787-68D6C3C2B1C7}"/>
              </a:ext>
            </a:extLst>
          </p:cNvPr>
          <p:cNvSpPr/>
          <p:nvPr/>
        </p:nvSpPr>
        <p:spPr>
          <a:xfrm>
            <a:off x="3840525" y="2215997"/>
            <a:ext cx="4863958" cy="2715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логическое продолжение истории про девочку Варрэ, и вновь это путешествие, но теперь уже с другой целью, по другим местам и с другими героями.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предлагает читателям отправиться в самое волшебное путешествие с повзрослевшей девочкой Варрэ и её младшим братом Вийри. Сначала они едут вместе на олене Варрэ, а в городке Мезень девочка-сихиртя помогает им пригласить в свое путешествие мезенскую лошадку Георгину. И дальше брат с сестрой разделяются и едут к разным сказочным друзьям дедушки, чтобы пригласить их на общий праздник. Варрэ отправляется в поездку на олене, а Вийри на лошадке.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768CC9-E861-409C-A141-F57385A0D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483" y="1901430"/>
            <a:ext cx="2294421" cy="24039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E353D4-83F9-491C-A478-2CDA3345F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4490662"/>
            <a:ext cx="2615374" cy="15502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D58D7B-E662-4682-B333-65F5A00A1C16}"/>
              </a:ext>
            </a:extLst>
          </p:cNvPr>
          <p:cNvSpPr/>
          <p:nvPr/>
        </p:nvSpPr>
        <p:spPr>
          <a:xfrm>
            <a:off x="4080188" y="5012810"/>
            <a:ext cx="4863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есть всё для организации образовательного события!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49C45B-4D0A-4ECE-9DC1-97C6D750EC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9730" y="5318487"/>
            <a:ext cx="652329" cy="54868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59F14A4-BA85-40D7-9E2F-F573E2131231}"/>
              </a:ext>
            </a:extLst>
          </p:cNvPr>
          <p:cNvSpPr/>
          <p:nvPr/>
        </p:nvSpPr>
        <p:spPr>
          <a:xfrm>
            <a:off x="3840525" y="155235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https://kkdb.ru/metodicheskij-portfel/31-metodicheskij-portfel/nashi-izdaniya/41-nashi-izdaniya-2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67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3C1D1F-6AF5-48D2-A201-26A9349996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5935" y="1050676"/>
            <a:ext cx="2648320" cy="35310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0E9AA8-39B1-41FF-96EF-CD4E0EADC641}"/>
              </a:ext>
            </a:extLst>
          </p:cNvPr>
          <p:cNvSpPr/>
          <p:nvPr/>
        </p:nvSpPr>
        <p:spPr>
          <a:xfrm>
            <a:off x="3814255" y="1344083"/>
            <a:ext cx="736473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сборника: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представлены 23 сказки народов, живущих в разных регионах страны.</a:t>
            </a:r>
          </a:p>
          <a:p>
            <a:endParaRPr lang="ru-RU" sz="1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сборника представлены материалы «Как читать и понимать сказки народов России», которые помогут провести интересные тематические занятия по сказкам. Это уникальное приложение, разработанное экспертами по литературному чтению. 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E1AD79-C6F5-4CEC-814E-8F8460EB0D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650" t="17769" r="4757" b="796"/>
          <a:stretch/>
        </p:blipFill>
        <p:spPr>
          <a:xfrm>
            <a:off x="4085888" y="2895034"/>
            <a:ext cx="4444624" cy="30299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32F719-FB8F-4CBC-B8AE-456516018F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864" t="11048" r="50000" b="9495"/>
          <a:stretch/>
        </p:blipFill>
        <p:spPr>
          <a:xfrm>
            <a:off x="8755976" y="2840839"/>
            <a:ext cx="2197548" cy="31079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5C6B50-8111-4D79-8718-164893496BCE}"/>
              </a:ext>
            </a:extLst>
          </p:cNvPr>
          <p:cNvSpPr/>
          <p:nvPr/>
        </p:nvSpPr>
        <p:spPr>
          <a:xfrm>
            <a:off x="992329" y="4643022"/>
            <a:ext cx="29991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Сказки народов России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: о доброте и дружбе, о смелости и трудолюбии / предисловие, методические материалы Е. Матвеевой. - Москва : Детская и юношеская книга, 2024. - 128 с. : цв. ил. - (Классная библиотека. Начальная школа). – Текст: непосредственный.</a:t>
            </a:r>
            <a:endParaRPr lang="ru-RU" sz="12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5E247C-2A5C-4385-B68F-D727825BF44C}"/>
              </a:ext>
            </a:extLst>
          </p:cNvPr>
          <p:cNvSpPr/>
          <p:nvPr/>
        </p:nvSpPr>
        <p:spPr>
          <a:xfrm>
            <a:off x="4980190" y="844934"/>
            <a:ext cx="4134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Сказки народов России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293E44-DDF1-4B4A-886E-977055798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9317" y="5429837"/>
            <a:ext cx="65232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10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63FCB-475E-4678-95BA-6920416630E6}"/>
              </a:ext>
            </a:extLst>
          </p:cNvPr>
          <p:cNvSpPr/>
          <p:nvPr/>
        </p:nvSpPr>
        <p:spPr>
          <a:xfrm>
            <a:off x="3582331" y="887199"/>
            <a:ext cx="5027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Денис Макурин и его сказки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2E931B-DC5A-4ED1-8A28-901D88948CCD}"/>
              </a:ext>
            </a:extLst>
          </p:cNvPr>
          <p:cNvSpPr/>
          <p:nvPr/>
        </p:nvSpPr>
        <p:spPr>
          <a:xfrm>
            <a:off x="3048000" y="1410419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solidFill>
                  <a:srgbClr val="2424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Денис Макурин очень одаренный писатель, живёт в селе Холмогоры Архангельской области, конечно, он сочиняет сказки о Севере в традиционном жанре сказов и небылиц - в лучших традициях, идущих от Бориса Шергина и Степана Писахова. Тексты Макурина уже привлекли внимание издательств из Москвы и Петербурга, отмечены на фестивалях и конкурсах. Молодой автор в своих сказках не только подхватил, но и развил традицию русской северной сказки. В его Сказах фигурируют села, городки и деревни родного Архангельского края: Пинежье, Канин нос, Холмогоры, Нессы и другие известные места с неповторимым юмором и колоритом. Денису Макурину и художникам-иллюстраторам его книг  удалось создать настоящую энциклопедию русского Севера, Архангельской земли.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352EED-EA5D-4DF2-8546-7891FA9BB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652" y="1296838"/>
            <a:ext cx="1605785" cy="21321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E3D3D2-3441-4B06-A6C2-C11C71BC7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928" y="3637547"/>
            <a:ext cx="1612448" cy="21321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D31C7E-26F4-4239-BB93-B968CA42F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598" y="3872630"/>
            <a:ext cx="1452401" cy="19528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8FD461-B8F7-4A3C-9DF2-B1F9B9827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789" y="3632937"/>
            <a:ext cx="1644376" cy="219250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B947F2-05C2-474C-9A42-D6E59D43B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1906" y="3872631"/>
            <a:ext cx="1442706" cy="19528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AE2159-BB95-4CAC-B3CE-7610377DD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5784" y="3892181"/>
            <a:ext cx="1359360" cy="19528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833A38-A322-4B13-8CAA-3CCDA08201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7161" y="3892181"/>
            <a:ext cx="1528839" cy="19528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01FE42-E94B-4275-B735-6C70A6BE66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8822" y="1623222"/>
            <a:ext cx="1954306" cy="19543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051175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E0FFE9-7125-4B0C-8420-105DADC95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6" b="22330"/>
          <a:stretch/>
        </p:blipFill>
        <p:spPr>
          <a:xfrm>
            <a:off x="1209741" y="2138138"/>
            <a:ext cx="2870164" cy="21337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63FCB-475E-4678-95BA-6920416630E6}"/>
              </a:ext>
            </a:extLst>
          </p:cNvPr>
          <p:cNvSpPr/>
          <p:nvPr/>
        </p:nvSpPr>
        <p:spPr>
          <a:xfrm>
            <a:off x="3288877" y="795995"/>
            <a:ext cx="6861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Серия книг «Азбука национальностей»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3A454A-4504-4A90-8787-67D97E3A1560}"/>
              </a:ext>
            </a:extLst>
          </p:cNvPr>
          <p:cNvSpPr/>
          <p:nvPr/>
        </p:nvSpPr>
        <p:spPr>
          <a:xfrm>
            <a:off x="4216275" y="1903975"/>
            <a:ext cx="69388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представлено 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самых многочисленных народов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проживающих в России. Каждая глава посвящена отдельной национальности. В каждой главе — 4 части: </a:t>
            </a:r>
          </a:p>
          <a:p>
            <a:pPr algn="just"/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История, традиции, национальные праздники, легенды, эпос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Мужской и женский национальные костюмы, элементы одежды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Особенности быта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жилище, утварь, национальная кухня и др..</a:t>
            </a:r>
          </a:p>
          <a:p>
            <a:pPr algn="just"/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Творчество, промыслы, ремёсла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часть озаглавлена национальными пословицами и поговорками.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богато проиллюстрирована: около 400 иллюстраций, которые могут служить самостоятельным источником информации.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каждой главы есть проверочные вопросы.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глава даёт общее представление о теме книги и раскрывает её основную идею.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B255A1-BFA8-47E6-AD9F-81909597B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59" r="14595"/>
          <a:stretch/>
        </p:blipFill>
        <p:spPr>
          <a:xfrm>
            <a:off x="6273028" y="4600980"/>
            <a:ext cx="1683838" cy="13183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FA7E63-1139-4F9B-B3FF-AAE092249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36" r="13819"/>
          <a:stretch/>
        </p:blipFill>
        <p:spPr>
          <a:xfrm>
            <a:off x="7941545" y="4612579"/>
            <a:ext cx="1654206" cy="12951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144A5E-E770-4120-A573-150D83E049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31" r="12654"/>
          <a:stretch/>
        </p:blipFill>
        <p:spPr>
          <a:xfrm>
            <a:off x="9665864" y="4661984"/>
            <a:ext cx="1489309" cy="124573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BA16AB-A08E-4621-8454-1212CBC6E6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25" r="15372"/>
          <a:stretch/>
        </p:blipFill>
        <p:spPr>
          <a:xfrm>
            <a:off x="4579012" y="4661984"/>
            <a:ext cx="1571830" cy="12648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83B61F-E3CB-44EA-AA40-24A5002D397E}"/>
              </a:ext>
            </a:extLst>
          </p:cNvPr>
          <p:cNvSpPr txBox="1"/>
          <p:nvPr/>
        </p:nvSpPr>
        <p:spPr>
          <a:xfrm>
            <a:off x="1086035" y="4549691"/>
            <a:ext cx="3455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национальностей: с любовью о каждом народе, о нашей великой стране…/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тексты Дианы Федосовой; иллюстрации Данила Меньшикова.- Москва: НФ Международных интеграционных технологий, 2018.- Кн.1.- 204 с.: ил.- Текст: непосредственный.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04104B-3D1E-4FA5-B884-B10DACF6F1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242" y="5531729"/>
            <a:ext cx="714788" cy="54868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B5FC514-206C-4036-9ACA-43491F781753}"/>
              </a:ext>
            </a:extLst>
          </p:cNvPr>
          <p:cNvSpPr/>
          <p:nvPr/>
        </p:nvSpPr>
        <p:spPr>
          <a:xfrm>
            <a:off x="1209741" y="1296119"/>
            <a:ext cx="10195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https://kkdb.ru/images/materials/metod/2026_metod/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Методическое%20письмо_Год%20единства%20народов%20России.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pdf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Методические рекомендации по проведению Года единства народов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599267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63FCB-475E-4678-95BA-6920416630E6}"/>
              </a:ext>
            </a:extLst>
          </p:cNvPr>
          <p:cNvSpPr/>
          <p:nvPr/>
        </p:nvSpPr>
        <p:spPr>
          <a:xfrm>
            <a:off x="4299180" y="1003739"/>
            <a:ext cx="576792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«Охотник и крылатый змей.</a:t>
            </a:r>
          </a:p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Сибирские сказки». </a:t>
            </a:r>
          </a:p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Издательство «Качели», 2019 год.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3A454A-4504-4A90-8787-67D97E3A1560}"/>
              </a:ext>
            </a:extLst>
          </p:cNvPr>
          <p:cNvSpPr/>
          <p:nvPr/>
        </p:nvSpPr>
        <p:spPr>
          <a:xfrm>
            <a:off x="4455460" y="2384612"/>
            <a:ext cx="66505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dirty="0"/>
              <a:t>✅ </a:t>
            </a:r>
            <a:r>
              <a:rPr lang="ru-RU" sz="1400" b="1" dirty="0"/>
              <a:t>Погружение в уникальную культуру</a:t>
            </a:r>
            <a:r>
              <a:rPr lang="ru-RU" sz="1400" dirty="0"/>
              <a:t>. Сказки знакомят с традициями, верованиями и бытом народов Сибири, расширяя кругозор и формируя уважение к культурному наследию России.</a:t>
            </a:r>
          </a:p>
          <a:p>
            <a:pPr fontAlgn="base"/>
            <a:r>
              <a:rPr lang="ru-RU" sz="1400" dirty="0"/>
              <a:t>✅ </a:t>
            </a:r>
            <a:r>
              <a:rPr lang="ru-RU" sz="1400" b="1" dirty="0"/>
              <a:t>Развитие воображения и фантазии</a:t>
            </a:r>
            <a:r>
              <a:rPr lang="ru-RU" sz="1400" dirty="0"/>
              <a:t>. Мифические существа, такие как крылатый змей, и необычные сюжеты стимулируют творческое мышление и помогают взглянуть на мир под новым углом.</a:t>
            </a:r>
          </a:p>
          <a:p>
            <a:pPr fontAlgn="base"/>
            <a:r>
              <a:rPr lang="ru-RU" sz="1400" dirty="0"/>
              <a:t>✅ </a:t>
            </a:r>
            <a:r>
              <a:rPr lang="ru-RU" sz="1400" b="1" dirty="0"/>
              <a:t>Нравственные уроки</a:t>
            </a:r>
            <a:r>
              <a:rPr lang="ru-RU" sz="1400" dirty="0"/>
              <a:t>. В сказках часто заложены важные жизненные ценности: смелость, честность, уважение к природе и старшим, что способствует формированию положительных качеств у читателя.</a:t>
            </a:r>
          </a:p>
          <a:p>
            <a:pPr fontAlgn="base"/>
            <a:r>
              <a:rPr lang="ru-RU" sz="1400" dirty="0"/>
              <a:t>✅ </a:t>
            </a:r>
            <a:r>
              <a:rPr lang="ru-RU" sz="1400" b="1" dirty="0"/>
              <a:t>Увлекательное чтение для всей семьи</a:t>
            </a:r>
            <a:r>
              <a:rPr lang="ru-RU" sz="1400" dirty="0"/>
              <a:t>. Сборник подходит как для детей, так и для взрослых, создавая повод для совместного чтения и обсуждения, что укрепляет семейные связи.</a:t>
            </a:r>
          </a:p>
          <a:p>
            <a:pPr fontAlgn="base"/>
            <a:r>
              <a:rPr lang="ru-RU" sz="1400" dirty="0"/>
              <a:t>✅ </a:t>
            </a:r>
            <a:r>
              <a:rPr lang="ru-RU" sz="1400" b="1" dirty="0"/>
              <a:t>Языковое обогащение</a:t>
            </a:r>
            <a:r>
              <a:rPr lang="ru-RU" sz="1400" dirty="0"/>
              <a:t>. Сказки написаны живым, образным языком, что способствует развитию речи и расширению словарного запаса.</a:t>
            </a:r>
          </a:p>
          <a:p>
            <a:pPr fontAlgn="base"/>
            <a:r>
              <a:rPr lang="ru-RU" sz="1400" dirty="0"/>
              <a:t>✅ </a:t>
            </a:r>
            <a:r>
              <a:rPr lang="ru-RU" sz="1400" b="1" dirty="0"/>
              <a:t>Отдых и релаксация</a:t>
            </a:r>
            <a:r>
              <a:rPr lang="ru-RU" sz="1400" dirty="0"/>
              <a:t>. Чтение сказок помогает отвлечься от повседневных забот, погрузиться в мир волшебства и получить удовольствие от процесса.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3B61F-E3CB-44EA-AA40-24A5002D397E}"/>
              </a:ext>
            </a:extLst>
          </p:cNvPr>
          <p:cNvSpPr txBox="1"/>
          <p:nvPr/>
        </p:nvSpPr>
        <p:spPr>
          <a:xfrm>
            <a:off x="1121019" y="4571079"/>
            <a:ext cx="3455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Охотник и крылатый змей : сибирские сказки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[пересказ Ильи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Бояшова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Юлия и Евгений Поротовы]. - Санкт-Петербург : Качели, 2019. - 48 с. 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ил. - (Вокруг света со сказкой). - Текст: непосредственный.</a:t>
            </a:r>
          </a:p>
        </p:txBody>
      </p:sp>
      <p:pic>
        <p:nvPicPr>
          <p:cNvPr id="1026" name="Picture 2" descr="\\Server\общая\Для ''Абонемент 11-16''\ЕЮК\Понедельник\p0SAoFmmnjocD9ZaZPisuzP31Uo4sakH4IfS1JSAM1pg4AeY-wgrTdv90RCH__umsCMw45UdQ4KE5XbfIJXRYjG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1290" y="995083"/>
            <a:ext cx="2815335" cy="3539657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1EF97C-E4F1-4F9A-93E5-CA25A9C4C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245" y="5422292"/>
            <a:ext cx="81693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67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63FCB-475E-4678-95BA-6920416630E6}"/>
              </a:ext>
            </a:extLst>
          </p:cNvPr>
          <p:cNvSpPr/>
          <p:nvPr/>
        </p:nvSpPr>
        <p:spPr>
          <a:xfrm>
            <a:off x="4299180" y="1003739"/>
            <a:ext cx="52934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«Байкала-озера сказки». </a:t>
            </a:r>
          </a:p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Издательство «Речь», 2020 год.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3A454A-4504-4A90-8787-67D97E3A1560}"/>
              </a:ext>
            </a:extLst>
          </p:cNvPr>
          <p:cNvSpPr/>
          <p:nvPr/>
        </p:nvSpPr>
        <p:spPr>
          <a:xfrm>
            <a:off x="4455460" y="2017059"/>
            <a:ext cx="66505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/>
              <a:t>Вы встретите здесь: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✅Живых героев: здесь рыбы, ветры, горы и даже сам Байкал — мыслят, чувствуют и действуют как люди.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✅ Уникальный колорит: сказки наполнены сибирской природой, духом тайги и верованиями бурят, эвенков и </a:t>
            </a:r>
            <a:r>
              <a:rPr lang="ru-RU" sz="1400" dirty="0" err="1"/>
              <a:t>тофаларов</a:t>
            </a:r>
            <a:r>
              <a:rPr lang="ru-RU" sz="1400" dirty="0"/>
              <a:t>.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✅ Мудрость поколений: через эти истории передаются древние знания о мире, уважении к природе и силе человеческого духа.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 «Байкала-озера сказки» — это не просто чтение, а настоящее приключение в сердце Сибири. Здесь каждый камень, каждая волна и каждый ветер хранят свою тайну. И да, добро здесь не всегда побеждает зло. И это даже хорошо, добавляет реалистичности. </a:t>
            </a:r>
          </a:p>
          <a:p>
            <a:pPr fontAlgn="base"/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3B61F-E3CB-44EA-AA40-24A5002D397E}"/>
              </a:ext>
            </a:extLst>
          </p:cNvPr>
          <p:cNvSpPr txBox="1"/>
          <p:nvPr/>
        </p:nvSpPr>
        <p:spPr>
          <a:xfrm>
            <a:off x="1086034" y="4843116"/>
            <a:ext cx="3455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Байкала-озера сказки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[сборник самобытного сибирского фольклора] / рисунки Г. А. В.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Траугот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Санкт-Петербург ; Москва : Речь, 2020. - 320 с. : ил. - (Образ речи). - Текст: непосредственный.</a:t>
            </a:r>
          </a:p>
        </p:txBody>
      </p:sp>
      <p:pic>
        <p:nvPicPr>
          <p:cNvPr id="2050" name="Picture 2" descr="\\Server\общая\Для ''Абонемент 11-16''\ЕЮК\Понедельник\6008469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3296" y="932329"/>
            <a:ext cx="2767718" cy="367553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A23DB9-3C43-4DCE-9E49-830457221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80" y="5408914"/>
            <a:ext cx="81693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67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63FCB-475E-4678-95BA-6920416630E6}"/>
              </a:ext>
            </a:extLst>
          </p:cNvPr>
          <p:cNvSpPr/>
          <p:nvPr/>
        </p:nvSpPr>
        <p:spPr>
          <a:xfrm>
            <a:off x="4299180" y="1003739"/>
            <a:ext cx="67169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«Мифы северных народов для детей». </a:t>
            </a:r>
          </a:p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Издательство «МИФ», 2025 год.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3A454A-4504-4A90-8787-67D97E3A1560}"/>
              </a:ext>
            </a:extLst>
          </p:cNvPr>
          <p:cNvSpPr/>
          <p:nvPr/>
        </p:nvSpPr>
        <p:spPr>
          <a:xfrm>
            <a:off x="4455460" y="1864660"/>
            <a:ext cx="6580093" cy="4553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/>
              <a:t>О необычном и привычном</a:t>
            </a:r>
            <a:r>
              <a:rPr lang="ru-RU" sz="1400" dirty="0"/>
              <a:t>. </a:t>
            </a:r>
          </a:p>
          <a:p>
            <a:pPr fontAlgn="base"/>
            <a:r>
              <a:rPr lang="ru-RU" sz="1400" dirty="0"/>
              <a:t>🌲 </a:t>
            </a:r>
            <a:r>
              <a:rPr lang="ru-RU" sz="1400" b="1" dirty="0"/>
              <a:t>Мировое древо</a:t>
            </a:r>
            <a:r>
              <a:rPr lang="ru-RU" sz="1400" dirty="0"/>
              <a:t>. Во многих мифах северных народов есть образ огромного дерева, которое соединяет три мира: верхний (небесный), средний (земной) и нижний (подземный). Это дерево — символ единства всего живого.</a:t>
            </a:r>
          </a:p>
          <a:p>
            <a:pPr fontAlgn="base"/>
            <a:r>
              <a:rPr lang="ru-RU" sz="1400" dirty="0"/>
              <a:t>🐻 </a:t>
            </a:r>
            <a:r>
              <a:rPr lang="ru-RU" sz="1400" b="1" dirty="0"/>
              <a:t>Медведь — священное животное</a:t>
            </a:r>
            <a:r>
              <a:rPr lang="ru-RU" sz="1400" dirty="0"/>
              <a:t>. У многих северных народов медведь считался прародителем людей или могущественным духом. Существовали особые праздники, посвящённые медведю, и сложные ритуалы охоты на него.</a:t>
            </a:r>
          </a:p>
          <a:p>
            <a:pPr fontAlgn="base"/>
            <a:r>
              <a:rPr lang="ru-RU" sz="1400" dirty="0"/>
              <a:t>️ </a:t>
            </a:r>
            <a:r>
              <a:rPr lang="ru-RU" sz="1400" b="1" dirty="0"/>
              <a:t>Хозяин Севера</a:t>
            </a:r>
            <a:r>
              <a:rPr lang="ru-RU" sz="1400" dirty="0"/>
              <a:t>. В мифах ненцев и других народов есть дух </a:t>
            </a:r>
            <a:r>
              <a:rPr lang="ru-RU" sz="1400" i="1" dirty="0" err="1"/>
              <a:t>Нга</a:t>
            </a:r>
            <a:r>
              <a:rPr lang="ru-RU" sz="1400" dirty="0"/>
              <a:t>, владыка подземного мира и холода. Он не всегда злой, но с ним нужно быть очень осторожным и уважительным.</a:t>
            </a:r>
          </a:p>
          <a:p>
            <a:pPr fontAlgn="base"/>
            <a:r>
              <a:rPr lang="ru-RU" sz="1400" dirty="0"/>
              <a:t>🦌 </a:t>
            </a:r>
            <a:r>
              <a:rPr lang="ru-RU" sz="1400" b="1" dirty="0"/>
              <a:t>Олень — больше, чем просто животное</a:t>
            </a:r>
            <a:r>
              <a:rPr lang="ru-RU" sz="1400" dirty="0"/>
              <a:t>. Олень для северного человека — это и транспорт, и одежда, и еда. В мифах олени часто помогают героям, а иногда даже могут говорить с людьми.</a:t>
            </a:r>
          </a:p>
          <a:p>
            <a:pPr fontAlgn="base"/>
            <a:r>
              <a:rPr lang="ru-RU" sz="1400" dirty="0"/>
              <a:t>👻 </a:t>
            </a:r>
            <a:r>
              <a:rPr lang="ru-RU" sz="1400" b="1" dirty="0"/>
              <a:t>Духи-хранители</a:t>
            </a:r>
            <a:r>
              <a:rPr lang="ru-RU" sz="1400" dirty="0"/>
              <a:t>. У каждого человека, семьи и даже у предметов быта (например, у чума) был свой дух-покровитель, которого нужно было задабривать, чтобы он приносил удачу.</a:t>
            </a:r>
          </a:p>
          <a:p>
            <a:pPr fontAlgn="base"/>
            <a:r>
              <a:rPr lang="ru-RU" sz="1400" dirty="0"/>
              <a:t>🌌 </a:t>
            </a:r>
            <a:r>
              <a:rPr lang="ru-RU" sz="1400" b="1" dirty="0"/>
              <a:t>Сотворение мира</a:t>
            </a:r>
            <a:r>
              <a:rPr lang="ru-RU" sz="1400" dirty="0"/>
              <a:t>. В одной из легенд рассказывается, что мир был создан из тела утки или гагары, которая нырнула на дно первичного океана и достала оттуда кусочек земли.</a:t>
            </a:r>
          </a:p>
          <a:p>
            <a:pPr fontAlgn="base"/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3B61F-E3CB-44EA-AA40-24A5002D397E}"/>
              </a:ext>
            </a:extLst>
          </p:cNvPr>
          <p:cNvSpPr txBox="1"/>
          <p:nvPr/>
        </p:nvSpPr>
        <p:spPr>
          <a:xfrm>
            <a:off x="1121019" y="4571079"/>
            <a:ext cx="3455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Мифы северных народов России для детей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Виктория Новикова ; [иллюстрации Алёны Соломатиной]. - Москва : МИФ, 2025. - 176 с. 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ил. - (Мифы для детей).  - Текст (визуальный) : непосредственный</a:t>
            </a:r>
            <a:r>
              <a:rPr lang="ru-RU" sz="1200" dirty="0"/>
              <a:t>.</a:t>
            </a:r>
            <a:br>
              <a:rPr lang="ru-RU" sz="1200" dirty="0"/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\\Server\общая\Для ''Абонемент 11-16''\ЕЮК\Понедельник\1.50x-thum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9250" y="1033272"/>
            <a:ext cx="2698974" cy="3471322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8A6C7E-1B3A-443D-8FFE-0FF004290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385" y="5387048"/>
            <a:ext cx="81693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67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63FCB-475E-4678-95BA-6920416630E6}"/>
              </a:ext>
            </a:extLst>
          </p:cNvPr>
          <p:cNvSpPr/>
          <p:nvPr/>
        </p:nvSpPr>
        <p:spPr>
          <a:xfrm>
            <a:off x="4299180" y="1003739"/>
            <a:ext cx="54681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«Татарские мифы для детей». </a:t>
            </a:r>
          </a:p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Издательство «МИФ», 2025 год.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3A454A-4504-4A90-8787-67D97E3A1560}"/>
              </a:ext>
            </a:extLst>
          </p:cNvPr>
          <p:cNvSpPr/>
          <p:nvPr/>
        </p:nvSpPr>
        <p:spPr>
          <a:xfrm>
            <a:off x="4455460" y="1864660"/>
            <a:ext cx="65800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1400" dirty="0"/>
          </a:p>
          <a:p>
            <a:pPr fontAlgn="base"/>
            <a:r>
              <a:rPr lang="ru-RU" sz="1400" dirty="0"/>
              <a:t>🌿 </a:t>
            </a:r>
            <a:r>
              <a:rPr lang="ru-RU" sz="1400" b="1" dirty="0"/>
              <a:t>Древо жизни.</a:t>
            </a:r>
            <a:r>
              <a:rPr lang="ru-RU" sz="1400" dirty="0"/>
              <a:t> В татарской мифологии, как и у многих других народов, существует образ Мирового древа, которое связывает небо, землю и подземный мир. Его корни уходят в прошлое, а ветви тянутся к будущему.</a:t>
            </a:r>
          </a:p>
          <a:p>
            <a:pPr fontAlgn="base"/>
            <a:r>
              <a:rPr lang="ru-RU" sz="1400" dirty="0"/>
              <a:t>🐺 </a:t>
            </a:r>
            <a:r>
              <a:rPr lang="ru-RU" sz="1400" b="1" dirty="0"/>
              <a:t>Волшебные животные.</a:t>
            </a:r>
            <a:r>
              <a:rPr lang="ru-RU" sz="1400" dirty="0"/>
              <a:t> Часто героям помогают или мешают волшебные существа. Например, крылатый змей </a:t>
            </a:r>
            <a:r>
              <a:rPr lang="ru-RU" sz="1400" i="1" dirty="0" err="1"/>
              <a:t>Зилант</a:t>
            </a:r>
            <a:r>
              <a:rPr lang="ru-RU" sz="1400" dirty="0"/>
              <a:t> — один из символов Казани, хранитель города. Также в мифах встречаются говорящие лошади, мудрые совы и хитрые лисы.</a:t>
            </a:r>
          </a:p>
          <a:p>
            <a:pPr fontAlgn="base"/>
            <a:r>
              <a:rPr lang="ru-RU" sz="1400" dirty="0"/>
              <a:t>👻 </a:t>
            </a:r>
            <a:r>
              <a:rPr lang="ru-RU" sz="1400" b="1" dirty="0"/>
              <a:t>Духи дома и природы.</a:t>
            </a:r>
            <a:r>
              <a:rPr lang="ru-RU" sz="1400" dirty="0"/>
              <a:t> Считалось, что у каждого дома, леса, реки или даже поля есть свой дух-хозяин (</a:t>
            </a:r>
            <a:r>
              <a:rPr lang="ru-RU" sz="1400" i="1" dirty="0" err="1"/>
              <a:t>йорт</a:t>
            </a:r>
            <a:r>
              <a:rPr lang="ru-RU" sz="1400" i="1" dirty="0"/>
              <a:t> </a:t>
            </a:r>
            <a:r>
              <a:rPr lang="ru-RU" sz="1400" i="1" dirty="0" err="1"/>
              <a:t>иясе</a:t>
            </a:r>
            <a:r>
              <a:rPr lang="ru-RU" sz="1400" dirty="0"/>
              <a:t>). Чтобы жить в мире с ними, нужно было проявлять уважение: не мусорить в лесу, не шуметь ночью в доме.</a:t>
            </a:r>
          </a:p>
          <a:p>
            <a:pPr fontAlgn="base"/>
            <a:r>
              <a:rPr lang="ru-RU" sz="1400" dirty="0"/>
              <a:t>🌌 </a:t>
            </a:r>
            <a:r>
              <a:rPr lang="ru-RU" sz="1400" b="1" dirty="0"/>
              <a:t>Сотворение мира.</a:t>
            </a:r>
            <a:r>
              <a:rPr lang="ru-RU" sz="1400" dirty="0"/>
              <a:t> В одной из легенд рассказывается, как верховный бог </a:t>
            </a:r>
            <a:r>
              <a:rPr lang="ru-RU" sz="1400" dirty="0" err="1"/>
              <a:t>Тенгри</a:t>
            </a:r>
            <a:r>
              <a:rPr lang="ru-RU" sz="1400" dirty="0"/>
              <a:t> создал землю и людей. Часто в мифах мир рождается из яйца или появляется по велению божества.</a:t>
            </a:r>
          </a:p>
          <a:p>
            <a:pPr fontAlgn="base"/>
            <a:r>
              <a:rPr lang="ru-RU" sz="1400" dirty="0"/>
              <a:t>🏺 </a:t>
            </a:r>
            <a:r>
              <a:rPr lang="ru-RU" sz="1400" b="1" dirty="0"/>
              <a:t>Легенды о происхождении.</a:t>
            </a:r>
            <a:r>
              <a:rPr lang="ru-RU" sz="1400" dirty="0"/>
              <a:t> Книга знакомит с преданиями о том, как возникли реки, горы или города. Например, можно узнать мифы, связанные с историей Казани и её символами.</a:t>
            </a:r>
          </a:p>
          <a:p>
            <a:pPr fontAlgn="base"/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3B61F-E3CB-44EA-AA40-24A5002D397E}"/>
              </a:ext>
            </a:extLst>
          </p:cNvPr>
          <p:cNvSpPr txBox="1"/>
          <p:nvPr/>
        </p:nvSpPr>
        <p:spPr>
          <a:xfrm>
            <a:off x="1121019" y="4571079"/>
            <a:ext cx="3334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Татарские мифы для детей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Лейла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Давлетшина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[иллюстрации Алёны Соломатиной]. - Москва : МИФ, 2025. - 144 с. 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ил. - (Мифы для детей). - Текст (визуальный) : непосредственный.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dirty="0"/>
            </a:br>
            <a:r>
              <a:rPr lang="ru-RU" sz="1200" dirty="0"/>
              <a:t> </a:t>
            </a:r>
            <a:br>
              <a:rPr lang="ru-RU" sz="1200" dirty="0"/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\\Server\общая\Для ''Абонемент 11-16''\Кудина Т. А\2.00x-thum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4024" y="953434"/>
            <a:ext cx="2823883" cy="3630389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1BCD5D-A6BC-4C0D-8032-448773FAC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524" y="5374168"/>
            <a:ext cx="81693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67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63FCB-475E-4678-95BA-6920416630E6}"/>
              </a:ext>
            </a:extLst>
          </p:cNvPr>
          <p:cNvSpPr/>
          <p:nvPr/>
        </p:nvSpPr>
        <p:spPr>
          <a:xfrm>
            <a:off x="4299180" y="1003739"/>
            <a:ext cx="65550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«Большой </a:t>
            </a:r>
            <a:r>
              <a:rPr lang="ru-RU" sz="2800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аргиш</a:t>
            </a:r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» - Михаил </a:t>
            </a:r>
            <a:r>
              <a:rPr lang="ru-RU" sz="2800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Ошаров</a:t>
            </a:r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 </a:t>
            </a:r>
          </a:p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Издательство «</a:t>
            </a:r>
            <a:r>
              <a:rPr lang="ru-RU" sz="2800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Поликор</a:t>
            </a:r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», 2016 год.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3A454A-4504-4A90-8787-67D97E3A1560}"/>
              </a:ext>
            </a:extLst>
          </p:cNvPr>
          <p:cNvSpPr/>
          <p:nvPr/>
        </p:nvSpPr>
        <p:spPr>
          <a:xfrm>
            <a:off x="4455460" y="1864660"/>
            <a:ext cx="65800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1400" dirty="0"/>
          </a:p>
          <a:p>
            <a:pPr fontAlgn="base"/>
            <a:r>
              <a:rPr lang="ru-RU" sz="1400" b="1" dirty="0"/>
              <a:t>Почему это произведение уникально?</a:t>
            </a:r>
          </a:p>
          <a:p>
            <a:pPr lvl="0" fontAlgn="base">
              <a:buFont typeface="Wingdings"/>
              <a:buChar char="v"/>
            </a:pPr>
            <a:r>
              <a:rPr lang="ru-RU" sz="1400" dirty="0"/>
              <a:t>Михаил </a:t>
            </a:r>
            <a:r>
              <a:rPr lang="ru-RU" sz="1400" dirty="0" err="1"/>
              <a:t>Ошаров</a:t>
            </a:r>
            <a:r>
              <a:rPr lang="ru-RU" sz="1400" dirty="0"/>
              <a:t> не был сторонним наблюдателем: он жил в чумах, помогал эвенкам осваивать новые знания, собирал их сказки и легенды. Всё это позволило ему создать не просто художественное произведение, а настоящую этнографическую панораму жизни северного народа.</a:t>
            </a:r>
          </a:p>
          <a:p>
            <a:pPr lvl="0" fontAlgn="base">
              <a:buFont typeface="Wingdings"/>
              <a:buChar char="v"/>
            </a:pPr>
            <a:r>
              <a:rPr lang="ru-RU" sz="1400" dirty="0"/>
              <a:t>В романе сочетаются суровая правда жизни и удивительная поэтичность описаний природы. Тайга, реки, животные — всё это становится полноценными участниками событий.</a:t>
            </a:r>
          </a:p>
          <a:p>
            <a:pPr lvl="0" fontAlgn="base">
              <a:buFont typeface="Wingdings"/>
              <a:buChar char="v"/>
            </a:pPr>
            <a:r>
              <a:rPr lang="ru-RU" sz="1400" dirty="0"/>
              <a:t>Так же высока историческая значимость этого произведения. </a:t>
            </a:r>
          </a:p>
          <a:p>
            <a:pPr lvl="0" fontAlgn="base"/>
            <a:endParaRPr lang="ru-RU" sz="1400" dirty="0"/>
          </a:p>
          <a:p>
            <a:pPr fontAlgn="base"/>
            <a:r>
              <a:rPr lang="ru-RU" sz="1400" b="1" dirty="0"/>
              <a:t>Для кого эта книга?</a:t>
            </a:r>
          </a:p>
          <a:p>
            <a:pPr lvl="0" fontAlgn="base">
              <a:buFont typeface="Wingdings"/>
              <a:buChar char="v"/>
            </a:pPr>
            <a:r>
              <a:rPr lang="ru-RU" sz="1400" dirty="0"/>
              <a:t>Для любителей сибирской прозы и литературы о сильных людях.</a:t>
            </a:r>
          </a:p>
          <a:p>
            <a:pPr lvl="0" fontAlgn="base">
              <a:buFont typeface="Wingdings"/>
              <a:buChar char="v"/>
            </a:pPr>
            <a:r>
              <a:rPr lang="ru-RU" sz="1400" dirty="0"/>
              <a:t>Для тех, кто интересуется этнографией, культурой и историей народов России.</a:t>
            </a:r>
          </a:p>
          <a:p>
            <a:pPr lvl="0" fontAlgn="base">
              <a:buFont typeface="Wingdings"/>
              <a:buChar char="v"/>
            </a:pPr>
            <a:r>
              <a:rPr lang="ru-RU" sz="1400" dirty="0"/>
              <a:t>Для читателей, которые ценят честные, глубокие и эмоциональные истории и кто готов посмотреть на окружающий мир по-иному, сквозь призму жизни и верования народа, который так сильно отличается от нас.</a:t>
            </a:r>
          </a:p>
          <a:p>
            <a:pPr fontAlgn="base"/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3B61F-E3CB-44EA-AA40-24A5002D397E}"/>
              </a:ext>
            </a:extLst>
          </p:cNvPr>
          <p:cNvSpPr txBox="1"/>
          <p:nvPr/>
        </p:nvSpPr>
        <p:spPr>
          <a:xfrm>
            <a:off x="1121019" y="4571079"/>
            <a:ext cx="3334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аргиш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Эвенкийские сказки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М.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Ошаров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Сакова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Красноярск 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Поликор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2016. - 359 с. : ил. - (Книжное Красноярье) (Литературное наследие Красноярья ;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7). - Текст : непосредственный. 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dirty="0"/>
            </a:br>
            <a:r>
              <a:rPr lang="ru-RU" sz="1200" dirty="0"/>
              <a:t> </a:t>
            </a:r>
            <a:br>
              <a:rPr lang="ru-RU" sz="1200" dirty="0"/>
            </a:br>
            <a:br>
              <a:rPr lang="ru-RU" sz="1200" dirty="0"/>
            </a:br>
            <a:r>
              <a:rPr lang="ru-RU" sz="1200" dirty="0"/>
              <a:t> </a:t>
            </a:r>
            <a:br>
              <a:rPr lang="ru-RU" sz="1200" dirty="0"/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9529" y="1066800"/>
            <a:ext cx="2509171" cy="3496236"/>
          </a:xfrm>
          <a:prstGeom prst="rect">
            <a:avLst/>
          </a:prstGeom>
          <a:noFill/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0ED0D89F-30ED-4025-9CE7-3E1873CA9D4B}"/>
              </a:ext>
            </a:extLst>
          </p:cNvPr>
          <p:cNvSpPr/>
          <p:nvPr/>
        </p:nvSpPr>
        <p:spPr>
          <a:xfrm>
            <a:off x="3576918" y="5423647"/>
            <a:ext cx="815788" cy="502024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</a:p>
        </p:txBody>
      </p:sp>
    </p:spTree>
    <p:extLst>
      <p:ext uri="{BB962C8B-B14F-4D97-AF65-F5344CB8AC3E}">
        <p14:creationId xmlns:p14="http://schemas.microsoft.com/office/powerpoint/2010/main" val="599267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789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63FCB-475E-4678-95BA-6920416630E6}"/>
              </a:ext>
            </a:extLst>
          </p:cNvPr>
          <p:cNvSpPr/>
          <p:nvPr/>
        </p:nvSpPr>
        <p:spPr>
          <a:xfrm>
            <a:off x="3949557" y="1048563"/>
            <a:ext cx="4573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Что ещё почитать по теме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853AE5-760C-4879-B74B-F4C5AD5E0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554" y="1739152"/>
            <a:ext cx="2013458" cy="19810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AD32EB-6723-4413-899D-D23D5C604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3" y="1725828"/>
            <a:ext cx="2013458" cy="20134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CAD28A-F8DE-4B39-A14C-6A5945AEED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243" t="2745" r="676" b="51503"/>
          <a:stretch/>
        </p:blipFill>
        <p:spPr>
          <a:xfrm>
            <a:off x="8568870" y="1706709"/>
            <a:ext cx="1619961" cy="20134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AFF25C-D5CB-46D1-A04C-964F8BC1A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648" y="3887536"/>
            <a:ext cx="1528971" cy="20134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94E016-7A73-4BDC-99B3-51BEA8B09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3168" y="1739152"/>
            <a:ext cx="1560430" cy="20134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7C4318-7C5F-4309-8429-8E798E278C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1920" y="3919979"/>
            <a:ext cx="1423856" cy="19810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7B4EA6-A962-4480-8B45-FD52ABF991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2874" y="3875754"/>
            <a:ext cx="1528971" cy="20134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CE8465-16C0-471C-8B9F-0A55CD0493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3036" y="3919979"/>
            <a:ext cx="1489234" cy="19692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497BBA-CF9F-4B1D-98BC-DEF089765F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8581" y="3897107"/>
            <a:ext cx="1490383" cy="19707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9695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4A5456-592A-47B0-8C3F-CC0469864988}"/>
              </a:ext>
            </a:extLst>
          </p:cNvPr>
          <p:cNvSpPr/>
          <p:nvPr/>
        </p:nvSpPr>
        <p:spPr>
          <a:xfrm>
            <a:off x="1192306" y="987950"/>
            <a:ext cx="98073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4C4C4C"/>
                </a:solidFill>
                <a:latin typeface="Bookman Old Style" panose="02050604050505020204" pitchFamily="18" charset="0"/>
              </a:rPr>
              <a:t>Мифы, легенды, сказки и предания — необъятная и удивительно интересная часть культурного наследия любого народа. В них раскрывается мир древних верований, героических саг и мистических существ. От сказаний о могучих богах до волнующих легенд о духах природы — каждая страница книг приглашает в путешествие сквозь времена.</a:t>
            </a:r>
          </a:p>
          <a:p>
            <a:pPr algn="just"/>
            <a:r>
              <a:rPr lang="ru-RU" dirty="0">
                <a:solidFill>
                  <a:srgbClr val="4C4C4C"/>
                </a:solidFill>
                <a:latin typeface="Bookman Old Style" panose="02050604050505020204" pitchFamily="18" charset="0"/>
              </a:rPr>
              <a:t>Давайте вместе </a:t>
            </a:r>
            <a:r>
              <a:rPr lang="ru-RU" dirty="0">
                <a:solidFill>
                  <a:srgbClr val="4F4F4F"/>
                </a:solidFill>
                <a:latin typeface="Bookman Old Style" panose="02050604050505020204" pitchFamily="18" charset="0"/>
              </a:rPr>
              <a:t>прикоснёмся к культуре народов России и окунёмся в невероятное фольклорное путешествие от Калининграда до Владивостока, от Архангельска до Кавказа. 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842D4C-9603-4F6C-9CD6-73E550D58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948" y="3428999"/>
            <a:ext cx="1814541" cy="25056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210030-113F-499F-991C-58B8B2E2A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924" y="3428999"/>
            <a:ext cx="1879226" cy="25056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4240B1-E8CF-4F9F-80D7-221576BA3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326" y="3807226"/>
            <a:ext cx="2588587" cy="18046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1566D3-70DC-4AA0-AAF4-EF78C1E86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7524" y="3807226"/>
            <a:ext cx="2503993" cy="18046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04151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63FCB-475E-4678-95BA-6920416630E6}"/>
              </a:ext>
            </a:extLst>
          </p:cNvPr>
          <p:cNvSpPr/>
          <p:nvPr/>
        </p:nvSpPr>
        <p:spPr>
          <a:xfrm>
            <a:off x="1977216" y="1119205"/>
            <a:ext cx="7964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Встречаем Летний книжный марафон – 2026!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D5C07C-36AA-4086-903A-653D4DF1751C}"/>
              </a:ext>
            </a:extLst>
          </p:cNvPr>
          <p:cNvSpPr/>
          <p:nvPr/>
        </p:nvSpPr>
        <p:spPr>
          <a:xfrm>
            <a:off x="5023303" y="3149032"/>
            <a:ext cx="29497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первого забега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88BBAA-0718-4ED8-8166-0F91F7031082}"/>
              </a:ext>
            </a:extLst>
          </p:cNvPr>
          <p:cNvSpPr/>
          <p:nvPr/>
        </p:nvSpPr>
        <p:spPr>
          <a:xfrm>
            <a:off x="4793947" y="4007044"/>
            <a:ext cx="7308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Легенды, мифы, сказки и предания народов России</a:t>
            </a:r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226BC-BE1F-4781-A120-0BDC32F7E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956" y="1781662"/>
            <a:ext cx="8068087" cy="15579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7744DC-1686-4E21-BD9F-902ED1F29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867" y="3478875"/>
            <a:ext cx="2269091" cy="242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08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63FCB-475E-4678-95BA-6920416630E6}"/>
              </a:ext>
            </a:extLst>
          </p:cNvPr>
          <p:cNvSpPr/>
          <p:nvPr/>
        </p:nvSpPr>
        <p:spPr>
          <a:xfrm>
            <a:off x="4765345" y="1048563"/>
            <a:ext cx="3485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Встретимся в июне!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EA3752-51DB-4EE4-B75D-ABEED412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68" y="1945307"/>
            <a:ext cx="4200218" cy="353187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D5C07C-36AA-4086-903A-653D4DF1751C}"/>
              </a:ext>
            </a:extLst>
          </p:cNvPr>
          <p:cNvSpPr/>
          <p:nvPr/>
        </p:nvSpPr>
        <p:spPr>
          <a:xfrm>
            <a:off x="5583602" y="24133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>
              <a:defRPr/>
            </a:pPr>
            <a:r>
              <a:rPr lang="ru-RU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29 июня,  в 11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часов</a:t>
            </a:r>
          </a:p>
          <a:p>
            <a:pPr lvl="0" defTabSz="457200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defRPr/>
            </a:pPr>
            <a:r>
              <a:rPr lang="ru-RU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Rutube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канал https://rutube.ru/channel/25504738/</a:t>
            </a:r>
          </a:p>
          <a:p>
            <a:pPr lvl="0" defTabSz="457200"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Детективы,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фэнтези, фантастика и антиутопии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 Летнему книжному марафону)</a:t>
            </a:r>
          </a:p>
        </p:txBody>
      </p:sp>
    </p:spTree>
    <p:extLst>
      <p:ext uri="{BB962C8B-B14F-4D97-AF65-F5344CB8AC3E}">
        <p14:creationId xmlns:p14="http://schemas.microsoft.com/office/powerpoint/2010/main" val="1667852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63FCB-475E-4678-95BA-6920416630E6}"/>
              </a:ext>
            </a:extLst>
          </p:cNvPr>
          <p:cNvSpPr/>
          <p:nvPr/>
        </p:nvSpPr>
        <p:spPr>
          <a:xfrm>
            <a:off x="2520087" y="948975"/>
            <a:ext cx="797526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Черты самобытности легенд, мифов, сказок и </a:t>
            </a:r>
          </a:p>
          <a:p>
            <a:pPr algn="ctr"/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преданий народов России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35C4FC1-5741-4C7B-A09D-3BDA916DC148}"/>
              </a:ext>
            </a:extLst>
          </p:cNvPr>
          <p:cNvSpPr/>
          <p:nvPr/>
        </p:nvSpPr>
        <p:spPr>
          <a:xfrm>
            <a:off x="1639521" y="2023714"/>
            <a:ext cx="6542176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Bookman Old Style" panose="02050604050505020204" pitchFamily="18" charset="0"/>
              </a:rPr>
              <a:t>Национальное своеобразие сюжетов и персонажей.</a:t>
            </a:r>
          </a:p>
          <a:p>
            <a:endParaRPr lang="ru-RU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Bookman Old Style" panose="02050604050505020204" pitchFamily="18" charset="0"/>
              </a:rPr>
              <a:t>Влияние внешних факторов. </a:t>
            </a:r>
          </a:p>
          <a:p>
            <a:endParaRPr lang="ru-RU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Bookman Old Style" panose="02050604050505020204" pitchFamily="18" charset="0"/>
              </a:rPr>
              <a:t>Особенности мировоззрения народов. </a:t>
            </a:r>
          </a:p>
          <a:p>
            <a:endParaRPr lang="ru-RU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Bookman Old Style" panose="02050604050505020204" pitchFamily="18" charset="0"/>
              </a:rPr>
              <a:t>Жанровое разнообразие. </a:t>
            </a:r>
          </a:p>
          <a:p>
            <a:endParaRPr lang="ru-RU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Bookman Old Style" panose="02050604050505020204" pitchFamily="18" charset="0"/>
              </a:rPr>
              <a:t>Язык и стилистические особенности. </a:t>
            </a:r>
          </a:p>
          <a:p>
            <a:endParaRPr lang="ru-RU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Bookman Old Style" panose="02050604050505020204" pitchFamily="18" charset="0"/>
              </a:rPr>
              <a:t>Роль в передаче традиций. </a:t>
            </a:r>
          </a:p>
          <a:p>
            <a:endParaRPr lang="ru-RU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Bookman Old Style" panose="02050604050505020204" pitchFamily="18" charset="0"/>
              </a:rPr>
              <a:t>Этнокультурная идентичность. </a:t>
            </a:r>
          </a:p>
        </p:txBody>
      </p:sp>
    </p:spTree>
    <p:extLst>
      <p:ext uri="{BB962C8B-B14F-4D97-AF65-F5344CB8AC3E}">
        <p14:creationId xmlns:p14="http://schemas.microsoft.com/office/powerpoint/2010/main" val="213377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381EF2-BD5A-4AB6-BD3D-6A259EBE0B7A}"/>
              </a:ext>
            </a:extLst>
          </p:cNvPr>
          <p:cNvSpPr/>
          <p:nvPr/>
        </p:nvSpPr>
        <p:spPr>
          <a:xfrm>
            <a:off x="3024286" y="1036750"/>
            <a:ext cx="6534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Серия книг «Сказки народов России»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AC4624-22FF-4547-8AB6-70D6D9611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290" y="1546391"/>
            <a:ext cx="1907776" cy="26277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8E57B6-9300-470C-ACE5-6899B1020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398" y="2594469"/>
            <a:ext cx="1528639" cy="21813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3FC0D7-4B53-4F96-AC9B-FF9BCB25C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218" y="2799904"/>
            <a:ext cx="1543538" cy="21813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4880C5-48BB-43A1-B344-54F78666D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418" y="2596720"/>
            <a:ext cx="1562329" cy="21734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F0EB0A-B526-4978-B5AF-B5E6453EDE9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80199" y="1192248"/>
            <a:ext cx="1033200" cy="14231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E08FCD-87B4-4B93-88C9-09B8B89B1FD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82257" y="2717430"/>
            <a:ext cx="1029083" cy="14231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D90D01-9ECD-44EE-9CC5-516172CB3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9599" y="2757437"/>
            <a:ext cx="1568541" cy="21734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2C83A8-AAD6-47EA-92CC-6C7257C56F8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980198" y="4242612"/>
            <a:ext cx="1029083" cy="14316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0450CC-C2BE-41C7-A97C-D1E7DA74D424}"/>
              </a:ext>
            </a:extLst>
          </p:cNvPr>
          <p:cNvSpPr txBox="1"/>
          <p:nvPr/>
        </p:nvSpPr>
        <p:spPr>
          <a:xfrm>
            <a:off x="3684233" y="5027925"/>
            <a:ext cx="5459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народов России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серия книг для детей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СПб.: БХВ – Петербург.-2016.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57137E-0CA6-4771-ACAC-5A4E0E8049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4198" t="2956" r="4103" b="10453"/>
          <a:stretch/>
        </p:blipFill>
        <p:spPr>
          <a:xfrm>
            <a:off x="1069126" y="4263531"/>
            <a:ext cx="2615107" cy="16583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788BE0-55F3-4B41-A57A-7039DAF83180}"/>
              </a:ext>
            </a:extLst>
          </p:cNvPr>
          <p:cNvSpPr/>
          <p:nvPr/>
        </p:nvSpPr>
        <p:spPr>
          <a:xfrm>
            <a:off x="3274236" y="15802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«Серия книг «Сказки народов России» — это сборники, которые знакомят читателей с фольклором разных народов, проживающих на территории России. В такие серии входят произведения, отражающие традиции, мифы, ритуалы и уклад жизни этнических групп».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A6D30FC-9BF7-47DD-8F4A-9C924AE9E70F}"/>
              </a:ext>
            </a:extLst>
          </p:cNvPr>
          <p:cNvSpPr/>
          <p:nvPr/>
        </p:nvSpPr>
        <p:spPr>
          <a:xfrm>
            <a:off x="8503023" y="5409998"/>
            <a:ext cx="652012" cy="528516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</p:spTree>
    <p:extLst>
      <p:ext uri="{BB962C8B-B14F-4D97-AF65-F5344CB8AC3E}">
        <p14:creationId xmlns:p14="http://schemas.microsoft.com/office/powerpoint/2010/main" val="51370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991C5D-D19D-44F5-B098-1590AB966D47}"/>
              </a:ext>
            </a:extLst>
          </p:cNvPr>
          <p:cNvSpPr txBox="1"/>
          <p:nvPr/>
        </p:nvSpPr>
        <p:spPr>
          <a:xfrm>
            <a:off x="3873867" y="910039"/>
            <a:ext cx="521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Серия книг «Хоровод сказок»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CE610D-7C2E-48D1-9B63-B2FDB09B7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060" y="1652884"/>
            <a:ext cx="2300358" cy="23509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457407-9E65-49E5-AC2C-DDB9C48C7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682" y="2428498"/>
            <a:ext cx="1728788" cy="17526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9831A8-8125-4296-B2D2-2B61484FE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816" y="2771004"/>
            <a:ext cx="1571133" cy="17485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B989AF-E446-46DA-9F2B-30FBBC1FD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545" y="2432509"/>
            <a:ext cx="1758277" cy="17485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D8B9B1-D45D-415F-9580-065399CD0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1418" y="2695091"/>
            <a:ext cx="1467818" cy="14678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C80A2B-DFB2-4F94-BB78-3373223DDD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8493" y="4292102"/>
            <a:ext cx="1453668" cy="156107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52C3A6-AABC-4F29-A8BD-FADB03439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1418" y="1098080"/>
            <a:ext cx="1480050" cy="14678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474860-AE35-4CC4-8FA3-A1168A5CE406}"/>
              </a:ext>
            </a:extLst>
          </p:cNvPr>
          <p:cNvSpPr/>
          <p:nvPr/>
        </p:nvSpPr>
        <p:spPr>
          <a:xfrm>
            <a:off x="3695651" y="1445908"/>
            <a:ext cx="5496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«Серия «Хоровод сказок» создает яркий, дружелюбный образ нашей страны, в которой уживаются разные народы и разные культуры. Мы все разные, но нас всех объединяют ценности» </a:t>
            </a:r>
          </a:p>
          <a:p>
            <a:pPr algn="ctr"/>
            <a:r>
              <a:rPr lang="ru-RU" sz="14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(изд-во «Детская и юношеская книга»)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F11E0C-F52C-491E-92A0-20EE950813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284" y="4239940"/>
            <a:ext cx="3379355" cy="16829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E83889-E86C-4E44-919D-E29D5AA03167}"/>
              </a:ext>
            </a:extLst>
          </p:cNvPr>
          <p:cNvSpPr txBox="1"/>
          <p:nvPr/>
        </p:nvSpPr>
        <p:spPr>
          <a:xfrm>
            <a:off x="4475721" y="4602336"/>
            <a:ext cx="458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 сказок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серия книг для детей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Москва: Детская и юношеская книга, 2022.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AA05EE-28DC-43D3-82AD-02C9D7E50B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0231" y="5230301"/>
            <a:ext cx="65232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90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53F4A5-57E7-4B4F-B1DC-3A2B20D7D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594" y="1137914"/>
            <a:ext cx="1882585" cy="25199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8FC452-F485-40C8-B60A-78AF322B92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9669" t="12815" r="10935" b="10031"/>
          <a:stretch/>
        </p:blipFill>
        <p:spPr>
          <a:xfrm>
            <a:off x="6184820" y="2743095"/>
            <a:ext cx="1706122" cy="22105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D85C85-8E0B-4A4A-9380-39C08A37CC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836" t="6343" r="4376" b="6538"/>
          <a:stretch/>
        </p:blipFill>
        <p:spPr>
          <a:xfrm>
            <a:off x="4348676" y="2563737"/>
            <a:ext cx="1727703" cy="22105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BF69C7-D1CF-4E98-8A49-3F458B0D051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1907" y="2552640"/>
            <a:ext cx="1698647" cy="22105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7E67F3-CAEC-4231-894A-A95B70DF54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4491" t="4919" r="4894" b="4854"/>
          <a:stretch/>
        </p:blipFill>
        <p:spPr>
          <a:xfrm>
            <a:off x="9759941" y="985594"/>
            <a:ext cx="1270383" cy="168658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F55A6C-BC76-4650-9AC3-CACCD3CDF7D3}"/>
              </a:ext>
            </a:extLst>
          </p:cNvPr>
          <p:cNvSpPr txBox="1"/>
          <p:nvPr/>
        </p:nvSpPr>
        <p:spPr>
          <a:xfrm>
            <a:off x="4433162" y="821262"/>
            <a:ext cx="465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Серия книг «Дом сказок»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05C900-A9B2-4647-A110-0B594DA235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56320" y="4418870"/>
            <a:ext cx="1189136" cy="14957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3C7C48-7EE1-4CB6-962A-1CB713018D0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80912" y="2776559"/>
            <a:ext cx="1264544" cy="15379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9FF87D-5B85-4BAF-A2DB-1072E54C11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40" y="3800424"/>
            <a:ext cx="3113694" cy="21119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62A4C2-E8EF-4E0A-8684-5C52A60A76DF}"/>
              </a:ext>
            </a:extLst>
          </p:cNvPr>
          <p:cNvSpPr txBox="1"/>
          <p:nvPr/>
        </p:nvSpPr>
        <p:spPr>
          <a:xfrm>
            <a:off x="4632002" y="5080128"/>
            <a:ext cx="46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сказок: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книг для детей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Москва: Детская литература.- 2025.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8F4F35-E72D-40F2-B065-8AA0C3E67919}"/>
              </a:ext>
            </a:extLst>
          </p:cNvPr>
          <p:cNvSpPr/>
          <p:nvPr/>
        </p:nvSpPr>
        <p:spPr>
          <a:xfrm>
            <a:off x="3663941" y="1279569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«Данная серия – собрание сказок разных народов с красивыми иллюстрациями и удобного формата.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Читать народные сказки очень полезно, это помогает узнать о разнообразии культур наших народов. Дети учатся общаться друг с другом и понимать истинное духовное богатство нашей страны» (изд-во «Детская литература»)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5D2CB1-CC42-46F0-8513-92795769F6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20741" y="5261902"/>
            <a:ext cx="65232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9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16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ABE2B3-E2EC-4DFA-B8F7-93F1FEB36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995" y="1026049"/>
            <a:ext cx="1621992" cy="24029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6023E5-77F1-4F1B-84E0-A3A5C65C7CA9}"/>
              </a:ext>
            </a:extLst>
          </p:cNvPr>
          <p:cNvSpPr/>
          <p:nvPr/>
        </p:nvSpPr>
        <p:spPr>
          <a:xfrm>
            <a:off x="4241198" y="4392385"/>
            <a:ext cx="48756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особенности произведения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сочетает реальную жизнь с мистикой и эпосом северных народов;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 тесную связь людей с природой, духами и окружающим миром;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отсылки к мифам и местным языкам;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даёт возможность организовать мастер-класс по книгам.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F9032-86C3-47F4-8D87-5EFF0BE335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8558"/>
          <a:stretch/>
        </p:blipFill>
        <p:spPr>
          <a:xfrm>
            <a:off x="9162681" y="1168153"/>
            <a:ext cx="1854324" cy="22608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6CE748-6501-407D-896F-00030DDFF3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8558"/>
          <a:stretch/>
        </p:blipFill>
        <p:spPr>
          <a:xfrm>
            <a:off x="9162681" y="3634019"/>
            <a:ext cx="1854323" cy="22608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D28C71-904F-4678-A9A6-C3B10DCEA8AC}"/>
              </a:ext>
            </a:extLst>
          </p:cNvPr>
          <p:cNvSpPr/>
          <p:nvPr/>
        </p:nvSpPr>
        <p:spPr>
          <a:xfrm>
            <a:off x="3502494" y="893228"/>
            <a:ext cx="5702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Книги конкурса «Крылья ветра»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F037D-2C71-48B3-B3FC-A0DFC1466DA4}"/>
              </a:ext>
            </a:extLst>
          </p:cNvPr>
          <p:cNvSpPr txBox="1"/>
          <p:nvPr/>
        </p:nvSpPr>
        <p:spPr>
          <a:xfrm>
            <a:off x="908333" y="4877199"/>
            <a:ext cx="3045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книг конкурса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«Крылья ветра»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Москва: Дом Мещерякова, 2025.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&quot;Крылья ветра&quot;: новый ежегодный литературный конкурс подростковой литературы - Рамблер/новости">
            <a:extLst>
              <a:ext uri="{FF2B5EF4-FFF2-40B4-BE49-F238E27FC236}">
                <a16:creationId xmlns:a16="http://schemas.microsoft.com/office/drawing/2014/main" id="{AE5247B2-A958-4889-A781-A64D28F6C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774" y="1337376"/>
            <a:ext cx="1469383" cy="89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FA3ECE-D4F0-4EA0-B9F8-72C8321C3101}"/>
              </a:ext>
            </a:extLst>
          </p:cNvPr>
          <p:cNvSpPr/>
          <p:nvPr/>
        </p:nvSpPr>
        <p:spPr>
          <a:xfrm>
            <a:off x="5764306" y="2178177"/>
            <a:ext cx="33983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«Крылья ветра»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 Всероссийский межрегиональный ежегодный литературный конкурс имени Натальи Маркеловой, учреждённый Издательским Домом Мещерякова. Название конкурса связано с одноимённой серией книг писательницы Натальи Маркеловой, которая посвятила жизнь созданию добрых историй для детей и подростков.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CCE92E-E5D9-4EDC-BD7B-286F695749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76" t="3529" r="4200" b="4706"/>
          <a:stretch/>
        </p:blipFill>
        <p:spPr>
          <a:xfrm>
            <a:off x="4031529" y="1782450"/>
            <a:ext cx="1667479" cy="24622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E74952-8609-4325-9187-485EEEF78C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35" t="3922" r="3167" b="3791"/>
          <a:stretch/>
        </p:blipFill>
        <p:spPr>
          <a:xfrm>
            <a:off x="2297344" y="2178177"/>
            <a:ext cx="1854323" cy="26238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F1400E-606F-41F9-9E60-E0DDC5840F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0094" y="5405465"/>
            <a:ext cx="65232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95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55C936-3578-42DB-A302-597D29874257}"/>
              </a:ext>
            </a:extLst>
          </p:cNvPr>
          <p:cNvSpPr/>
          <p:nvPr/>
        </p:nvSpPr>
        <p:spPr>
          <a:xfrm>
            <a:off x="2327031" y="850156"/>
            <a:ext cx="7956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Вита Пристромова «Мифы и легенды России»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19DB3E-87C0-41A5-91A8-5826F4EC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186" y="1480070"/>
            <a:ext cx="2290650" cy="29676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AD4E29-DA22-4CDB-98A7-37C8B85B6F3F}"/>
              </a:ext>
            </a:extLst>
          </p:cNvPr>
          <p:cNvSpPr/>
          <p:nvPr/>
        </p:nvSpPr>
        <p:spPr>
          <a:xfrm>
            <a:off x="914399" y="4370145"/>
            <a:ext cx="29917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Пристромова, Вита Константиновна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Мифы и легенды России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сказочное путешествие от Карелии до Алтая / Вита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Пристромова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; [иллюстратор Н. В. Федорова]. - Москва : Бомбора : Эксмо, 2025. - 128 с. : цв. ил. - (Детские путеводители. Всегда на каникулах). – Текст: непосредственный.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F43A21-8D16-4239-9B0D-7790031826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92" t="8569" r="7472" b="8131"/>
          <a:stretch/>
        </p:blipFill>
        <p:spPr>
          <a:xfrm>
            <a:off x="8966822" y="1544261"/>
            <a:ext cx="1896958" cy="24660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138AB0-B452-4DC8-B34E-8C04D83492C3}"/>
              </a:ext>
            </a:extLst>
          </p:cNvPr>
          <p:cNvSpPr/>
          <p:nvPr/>
        </p:nvSpPr>
        <p:spPr>
          <a:xfrm>
            <a:off x="3695920" y="1480070"/>
            <a:ext cx="49626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сном Егорка вместе с мамой читал «Мифы Древней Греции». Засыпая, он мечтал о том, чтобы познакомиться с мифическими героями народов России, и неожиданно услышал голос, исходящий от любимой игрушки: трёхголового Змея-Горыныча. Оживший Горыныч предложил Егорке облететь всю необъятную Россию и познакомиться с героями древних легенд и мифов… Это путешествие запомнится Егорке навсегда! Легенды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оврага, тайны подземных станций метро, мистика Патриарших прудов и загадочные картины Третьяковской галереи в Москве; призраки Николая I в Эрмитаже и Павла I в Михайловском замке Санкт-Петербурга; атланты Карелии и Ладожское чудовище; легенды о возникновении Куршской косы и подземном городе под Калининградом; ворон Кутх и огненный дракон, сотворивший озеро Байкал... </a:t>
            </a:r>
          </a:p>
          <a:p>
            <a:pPr algn="just"/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книги: путеводитель, построенный по географическому принципу, знакомит юных читателей с легендами и мифами разных городов и областей нашей страны. Динамичный сюжет, яркие иллюстрации, интерактивные задания в конце каждой главы.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76BCD4-CCF6-44A9-9FAE-6F09459924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9838" b="44565"/>
          <a:stretch/>
        </p:blipFill>
        <p:spPr>
          <a:xfrm>
            <a:off x="8671866" y="4170115"/>
            <a:ext cx="2486871" cy="15349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0D64D2-F26E-4B99-B0A9-F0EF40EA3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714" y="5483450"/>
            <a:ext cx="65232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416BE5-BC03-42E1-A90E-FD8A1C24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D301AC-EDEF-4B25-84EA-9E571AFA5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778" y="1238548"/>
            <a:ext cx="2731434" cy="355308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589F3F-046F-401F-9F66-48E876485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2" t="7206" r="8738" b="4559"/>
          <a:stretch/>
        </p:blipFill>
        <p:spPr>
          <a:xfrm>
            <a:off x="9610609" y="3606926"/>
            <a:ext cx="1572861" cy="21448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6C54C6-4EAF-46DA-ACF2-CA29797350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56" t="7206" r="7183" b="7206"/>
          <a:stretch/>
        </p:blipFill>
        <p:spPr>
          <a:xfrm>
            <a:off x="9662997" y="1593876"/>
            <a:ext cx="1468086" cy="19418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58469F-BA73-4E7E-9C07-A38EDFA615A9}"/>
              </a:ext>
            </a:extLst>
          </p:cNvPr>
          <p:cNvSpPr/>
          <p:nvPr/>
        </p:nvSpPr>
        <p:spPr>
          <a:xfrm>
            <a:off x="3889727" y="931510"/>
            <a:ext cx="56060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Наталья Андрианова</a:t>
            </a:r>
          </a:p>
          <a:p>
            <a:pPr lvl="0" algn="ctr"/>
            <a:r>
              <a:rPr lang="ru-RU" sz="28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«Мифы и Легенды Петербурга»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2A53D9-522C-4480-A064-F4DF52E38269}"/>
              </a:ext>
            </a:extLst>
          </p:cNvPr>
          <p:cNvSpPr/>
          <p:nvPr/>
        </p:nvSpPr>
        <p:spPr>
          <a:xfrm>
            <a:off x="4074460" y="1868783"/>
            <a:ext cx="50381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окутан множеством мифов и легенд, которые отражают его историю, атмосферу и культурные особенности. Эти истории часто переплетаются с реальными событиями, добавляя городу особый колорит. </a:t>
            </a:r>
          </a:p>
          <a:p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 вошли: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мифы об основании города;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легенды о призраках и мистических явлениях;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легенды о кладах;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мифы, связанные с масонством.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E3A874-8FC9-4E65-B11D-CAA02BF2D495}"/>
              </a:ext>
            </a:extLst>
          </p:cNvPr>
          <p:cNvSpPr/>
          <p:nvPr/>
        </p:nvSpPr>
        <p:spPr>
          <a:xfrm>
            <a:off x="3929803" y="3990711"/>
            <a:ext cx="55885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Легенды о призраках и мистических явлениях: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Призрак Павла I в Михайловском замке.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Призрак Белой Дамы в Аничковом дворце.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Призрак Обезглавленной Девы в Петербургском университете.</a:t>
            </a:r>
          </a:p>
          <a:p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легенде, профессор обезглавил свою студентку, а тело спрятал в подвале. Профессор лишился рассудка и закончил дни в психиатрической лечебнице. По мнению некоторых гидов, призрак Обезглавленной Девы до сих пор бродит по коридорам университета.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Сфинксы на Университетской набережной.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5C836-A500-4B47-95C5-AAE1EB015E9C}"/>
              </a:ext>
            </a:extLst>
          </p:cNvPr>
          <p:cNvSpPr txBox="1"/>
          <p:nvPr/>
        </p:nvSpPr>
        <p:spPr>
          <a:xfrm>
            <a:off x="924766" y="4829852"/>
            <a:ext cx="273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Андрианова, Наталья. Мифы и легенды Петербурга для детей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/Наталья Андрианова.- Москва: Эксмо, 2025.- 112 с.: ил.- (Детские путеводители. Всегда на каникулах).- Текст: непосредственный.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BD8771-4AFB-400E-B403-2544D38BA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8009" y="2591263"/>
            <a:ext cx="1541364" cy="21448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C57BA2-E02F-4A94-B75C-C592DA638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6170" y="5473348"/>
            <a:ext cx="65232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226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2125</Words>
  <Application>Microsoft Office PowerPoint</Application>
  <PresentationFormat>Широкоэкранный</PresentationFormat>
  <Paragraphs>155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Book Antiqua</vt:lpstr>
      <vt:lpstr>Bookman Old Style</vt:lpstr>
      <vt:lpstr>Calibri</vt:lpstr>
      <vt:lpstr>Calibri Light</vt:lpstr>
      <vt:lpstr>Times New Roman</vt:lpstr>
      <vt:lpstr>Wingdings</vt:lpstr>
      <vt:lpstr>YS Text</vt:lpstr>
      <vt:lpstr>Тема Office</vt:lpstr>
      <vt:lpstr>Легенды, мифы, сказки и предания народов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Легенды, мифы, сказки и предания народов России</dc:title>
  <dc:creator>User</dc:creator>
  <cp:lastModifiedBy>User</cp:lastModifiedBy>
  <cp:revision>78</cp:revision>
  <cp:lastPrinted>2026-05-24T09:03:58Z</cp:lastPrinted>
  <dcterms:created xsi:type="dcterms:W3CDTF">2026-04-29T03:22:41Z</dcterms:created>
  <dcterms:modified xsi:type="dcterms:W3CDTF">2026-05-25T03:02:27Z</dcterms:modified>
</cp:coreProperties>
</file>