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8" r:id="rId3"/>
    <p:sldId id="261" r:id="rId4"/>
    <p:sldId id="262" r:id="rId5"/>
    <p:sldId id="266" r:id="rId6"/>
    <p:sldId id="267" r:id="rId7"/>
    <p:sldId id="268" r:id="rId8"/>
    <p:sldId id="270" r:id="rId9"/>
    <p:sldId id="269" r:id="rId10"/>
    <p:sldId id="271" r:id="rId11"/>
    <p:sldId id="272" r:id="rId12"/>
    <p:sldId id="277" r:id="rId13"/>
    <p:sldId id="275" r:id="rId14"/>
    <p:sldId id="276" r:id="rId15"/>
    <p:sldId id="273" r:id="rId16"/>
    <p:sldId id="257" r:id="rId17"/>
    <p:sldId id="259" r:id="rId18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A56C2C-83C6-461F-A69B-19E449A3A7B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A70E6F-20F0-4414-B85A-995FC2947B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3182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BF5367-230B-4C24-9FE1-77DE8901B186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484C04-3D21-4C01-9A2E-EBEB0B77AC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248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84C04-3D21-4C01-9A2E-EBEB0B77AC8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323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s://rcokoit.ru/data/library/1131.pdf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hyperlink" Target="https://www.design4school.ru/gotovie-resheniya/litre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268760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Книги разные нужны,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книги разные важны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9532" y="3212976"/>
            <a:ext cx="8568952" cy="622920"/>
          </a:xfrm>
        </p:spPr>
        <p:txBody>
          <a:bodyPr/>
          <a:lstStyle/>
          <a:p>
            <a:r>
              <a:rPr lang="ru-RU" i="1" dirty="0" smtClean="0">
                <a:solidFill>
                  <a:schemeClr val="tx1"/>
                </a:solidFill>
              </a:rPr>
              <a:t>(литература для детей разных форматов)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44008" y="4725144"/>
            <a:ext cx="43204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Дейнеко Ирина Васильевна, главный библиограф отдела электронных ресурсов и справочно-библиографического обслуживания ККДБ</a:t>
            </a:r>
            <a:endParaRPr lang="ru-RU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2699792" y="6453336"/>
            <a:ext cx="309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г</a:t>
            </a:r>
            <a:r>
              <a:rPr lang="ru-RU" sz="1400" dirty="0" smtClean="0"/>
              <a:t>. </a:t>
            </a:r>
            <a:r>
              <a:rPr lang="ru-RU" sz="1400" dirty="0" smtClean="0"/>
              <a:t>Красноярск, 2021, 17 сентября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56875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Гибридная книга -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63277"/>
            <a:ext cx="4114800" cy="4525963"/>
          </a:xfrm>
        </p:spPr>
        <p:txBody>
          <a:bodyPr>
            <a:normAutofit/>
          </a:bodyPr>
          <a:lstStyle/>
          <a:p>
            <a:r>
              <a:rPr lang="ru-RU" sz="2000" u="sng" dirty="0" smtClean="0"/>
              <a:t>Издание</a:t>
            </a:r>
            <a:r>
              <a:rPr lang="ru-RU" sz="2000" dirty="0" smtClean="0"/>
              <a:t>, сочетающее элементы традиционной (печатной, «бумажной») и электронной книги.</a:t>
            </a:r>
          </a:p>
          <a:p>
            <a:r>
              <a:rPr lang="ru-RU" sz="2000" u="sng" dirty="0" smtClean="0"/>
              <a:t>Технология </a:t>
            </a:r>
            <a:r>
              <a:rPr lang="ru-RU" sz="2000" dirty="0" smtClean="0"/>
              <a:t>расширения пользовательских возможностей книги с помощью электронного функционала.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1600" dirty="0" smtClean="0"/>
              <a:t>(Щербинина Ю.В. «Книга-текст-коммуникация. Словарь-справочник новейших терминов и понятий»).</a:t>
            </a:r>
            <a:endParaRPr lang="ru-RU" sz="1600" dirty="0"/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4752020" y="1268760"/>
            <a:ext cx="4032448" cy="2232248"/>
          </a:xfrm>
          <a:prstGeom prst="wedgeRoundRectCallout">
            <a:avLst>
              <a:gd name="adj1" fmla="val -782"/>
              <a:gd name="adj2" fmla="val 75355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«Библиотекари, пополняющие фонды книгами разных форматов, в том числе и отличных от традиционных печатных, привлекут в библиотеки новых читателей, дадут детям право выбора тех книг, чтение которых для них будет более удобным» </a:t>
            </a:r>
          </a:p>
          <a:p>
            <a:pPr algn="ctr"/>
            <a:endParaRPr lang="ru-RU" sz="1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(Елена Квашнина «Новые» детские книги в пространстве библиотеки и школы»).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Блок-схема: процесс 4"/>
          <p:cNvSpPr/>
          <p:nvPr/>
        </p:nvSpPr>
        <p:spPr>
          <a:xfrm>
            <a:off x="971600" y="5589240"/>
            <a:ext cx="7560840" cy="1080120"/>
          </a:xfrm>
          <a:prstGeom prst="flowChartProcess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Говорим о книгах, текст которых дополняется при помощи </a:t>
            </a:r>
            <a:r>
              <a:rPr lang="en-US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QR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-кодов и 3</a:t>
            </a:r>
            <a:r>
              <a:rPr lang="en-US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D-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иллюстраций, «оживающими» при помощи дополнительных программ, скачиваемых на мобильные устройства читателей</a:t>
            </a:r>
            <a:r>
              <a:rPr lang="en-US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8648" y="3573016"/>
            <a:ext cx="1315760" cy="196921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308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0503"/>
            <a:ext cx="8229600" cy="778098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Особенности гибридных книг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036916"/>
              </p:ext>
            </p:extLst>
          </p:nvPr>
        </p:nvGraphicFramePr>
        <p:xfrm>
          <a:off x="179512" y="908720"/>
          <a:ext cx="8784976" cy="52642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  <a:gridCol w="6984776"/>
              </a:tblGrid>
              <a:tr h="42042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Характеристика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Реализация</a:t>
                      </a:r>
                      <a:endParaRPr lang="ru-RU" sz="1600" dirty="0"/>
                    </a:p>
                  </a:txBody>
                  <a:tcPr/>
                </a:tc>
              </a:tr>
              <a:tr h="518335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Форма представления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Обладает </a:t>
                      </a:r>
                      <a:r>
                        <a:rPr lang="ru-RU" sz="1100" b="1" dirty="0" smtClean="0"/>
                        <a:t>гипертекстовой структурой и  навигацией</a:t>
                      </a:r>
                      <a:r>
                        <a:rPr lang="ru-RU" sz="1100" dirty="0" smtClean="0"/>
                        <a:t>.</a:t>
                      </a:r>
                      <a:endParaRPr lang="ru-RU" sz="1100" dirty="0"/>
                    </a:p>
                  </a:txBody>
                  <a:tcPr/>
                </a:tc>
              </a:tr>
              <a:tr h="747598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Дополнительные возможности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Возможность оперативного перехода на дополнительные ресурсы, размещённые в сети Интернет</a:t>
                      </a:r>
                      <a:r>
                        <a:rPr lang="ru-RU" sz="1100" dirty="0" smtClean="0"/>
                        <a:t>, получения обратной связи – отзывов и комментариев, трансформирования в другой информационный продукт, редактирования и актуализации.</a:t>
                      </a:r>
                    </a:p>
                    <a:p>
                      <a:endParaRPr lang="ru-RU" sz="1100" dirty="0" smtClean="0"/>
                    </a:p>
                  </a:txBody>
                  <a:tcPr/>
                </a:tc>
              </a:tr>
              <a:tr h="1076542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Интерактивные возможности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Есть возможность взаимодействия с пользователем и </a:t>
                      </a:r>
                      <a:r>
                        <a:rPr lang="ru-RU" sz="1100" b="1" dirty="0" smtClean="0"/>
                        <a:t>получения обратной связи </a:t>
                      </a:r>
                      <a:r>
                        <a:rPr lang="ru-RU" sz="1100" dirty="0" smtClean="0"/>
                        <a:t>в зависимости от совершенного действия. Способствует  получению </a:t>
                      </a:r>
                      <a:r>
                        <a:rPr lang="ru-RU" sz="1100" b="1" dirty="0" smtClean="0"/>
                        <a:t>положительных эмоций</a:t>
                      </a:r>
                      <a:r>
                        <a:rPr lang="ru-RU" sz="1100" dirty="0" smtClean="0"/>
                        <a:t>. Непосредственное взаимодействие пользователя с  разными документами </a:t>
                      </a:r>
                      <a:r>
                        <a:rPr lang="ru-RU" sz="1100" b="1" dirty="0" smtClean="0"/>
                        <a:t>способствует лучшему запоминанию информации</a:t>
                      </a:r>
                      <a:r>
                        <a:rPr lang="ru-RU" sz="1100" dirty="0" smtClean="0"/>
                        <a:t>, направленной на образование и самообразование. Оригинальный способ подачи информации способствует </a:t>
                      </a:r>
                      <a:r>
                        <a:rPr lang="ru-RU" sz="1100" b="1" dirty="0" smtClean="0"/>
                        <a:t>проявлению к ней интереса, повышению популярности чтения и имиджа библиотеки.</a:t>
                      </a:r>
                    </a:p>
                    <a:p>
                      <a:endParaRPr lang="ru-RU" sz="1100" dirty="0" smtClean="0"/>
                    </a:p>
                  </a:txBody>
                  <a:tcPr/>
                </a:tc>
              </a:tr>
              <a:tr h="490733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Оперативность</a:t>
                      </a:r>
                      <a:r>
                        <a:rPr lang="ru-RU" sz="1100" dirty="0" smtClean="0"/>
                        <a:t> поиска информации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Эта возможность реализуется через систему гиперссылок, расположенную в книгах.</a:t>
                      </a:r>
                    </a:p>
                  </a:txBody>
                  <a:tcPr/>
                </a:tc>
              </a:tr>
              <a:tr h="518335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Круг пользователей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Доступны всем пользователям</a:t>
                      </a:r>
                      <a:r>
                        <a:rPr lang="ru-RU" sz="1100" dirty="0" smtClean="0"/>
                        <a:t>, имеющим необходимое для воспроизведения техническое и программное обеспечение.</a:t>
                      </a:r>
                      <a:endParaRPr lang="ru-RU" sz="1100" dirty="0"/>
                    </a:p>
                  </a:txBody>
                  <a:tcPr/>
                </a:tc>
              </a:tr>
              <a:tr h="518335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Многофункциональность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Возможность использования во время проведения мероприятий, в том числе </a:t>
                      </a:r>
                      <a:r>
                        <a:rPr lang="ru-RU" sz="1100" b="1" dirty="0" smtClean="0"/>
                        <a:t>и выездных</a:t>
                      </a:r>
                      <a:r>
                        <a:rPr lang="ru-RU" sz="1100" dirty="0" smtClean="0"/>
                        <a:t>.</a:t>
                      </a:r>
                      <a:endParaRPr lang="ru-RU" sz="1100" dirty="0"/>
                    </a:p>
                  </a:txBody>
                  <a:tcPr/>
                </a:tc>
              </a:tr>
              <a:tr h="420427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Обеспечение сохранности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Актуально предотвращение</a:t>
                      </a:r>
                      <a:r>
                        <a:rPr lang="ru-RU" sz="1100" baseline="0" dirty="0" smtClean="0"/>
                        <a:t> потери информации и </a:t>
                      </a:r>
                      <a:r>
                        <a:rPr lang="ru-RU" sz="1100" b="1" baseline="0" dirty="0" smtClean="0"/>
                        <a:t>защита авторских прав.</a:t>
                      </a:r>
                      <a:endParaRPr lang="ru-RU" sz="1100" b="1" dirty="0"/>
                    </a:p>
                  </a:txBody>
                  <a:tcPr/>
                </a:tc>
              </a:tr>
              <a:tr h="518335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Трудоёмкость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Различная, в зависимости от сложности</a:t>
                      </a:r>
                      <a:r>
                        <a:rPr lang="ru-RU" sz="1100" baseline="0" dirty="0" smtClean="0"/>
                        <a:t> продуктов.  Возможно привлечение пользователей к их разработке.</a:t>
                      </a:r>
                      <a:endParaRPr lang="ru-RU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117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4008" y="-4177"/>
            <a:ext cx="4053304" cy="70609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Матричный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QR-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код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3212976"/>
            <a:ext cx="6048672" cy="36004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QR-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код (англ. </a:t>
            </a:r>
            <a:r>
              <a:rPr lang="en-US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uick response –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быстрый отклик) – матричный код (двумерный штрихкод), разработанный и представленный японской компанией </a:t>
            </a:r>
            <a:r>
              <a:rPr lang="en-US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Denso-Wave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1994 году           Q R-код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представляет собой графическую картинку в виде квадрата, в которой закодирована информация.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При помощи кода зашифровывается текст, ссылка на Интернет-ресурс. Возможность быстрого перехода с ресурса на другой ресурс привлекает сегодня современных библиотекарей, стремящихся разнообразить свою деятельность, найти новые решения для профессиональных задач.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Однако нельзя сказать, что такая практика широко распространена. Работой с готовыми </a:t>
            </a:r>
            <a:r>
              <a:rPr lang="en-US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QR-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кодами в текстах и изготовлением авторских ресурсов с дополнительной реальностью занимаются  только специалисты, наиболее активно использующие современные технологии.</a:t>
            </a:r>
          </a:p>
          <a:p>
            <a:pPr algn="ctr"/>
            <a:endParaRPr lang="ru-RU" sz="1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Вопрос для слушателей: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какой профессиональной деятельности вы используете </a:t>
            </a:r>
            <a:r>
              <a:rPr lang="en-US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QR-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коды? 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5148064" y="727107"/>
            <a:ext cx="3816424" cy="2160240"/>
          </a:xfrm>
          <a:prstGeom prst="wedgeRoundRectCallout">
            <a:avLst>
              <a:gd name="adj1" fmla="val -60728"/>
              <a:gd name="adj2" fmla="val -42918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QR-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коды применяются в разных сферах, помогают решать разные задачи – от маркетинговых до образовательных. Библиотекарю сегодня нельзя обойтись без умений читать и создавать гибридные тексты, так как тексты, дополненные матричными кодами, появляются всё чаще и чаще на исторических и культурных объектах.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khln\Desktop\aef4a12832a8917a4df0374eb82061db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" t="8183" r="4138" b="9611"/>
          <a:stretch/>
        </p:blipFill>
        <p:spPr bwMode="auto">
          <a:xfrm>
            <a:off x="107504" y="727107"/>
            <a:ext cx="2812811" cy="188154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khln\Desktop\F7DPQMt65UmhRngzAANphQ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487" y="1780479"/>
            <a:ext cx="1771415" cy="132856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khln\Desktop\4_12efeef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347110"/>
            <a:ext cx="2105869" cy="140461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khln\Desktop\i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063173"/>
            <a:ext cx="2141600" cy="142773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4" r="22085"/>
          <a:stretch/>
        </p:blipFill>
        <p:spPr bwMode="auto">
          <a:xfrm>
            <a:off x="3164569" y="261930"/>
            <a:ext cx="1510873" cy="142236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730" y="3842379"/>
            <a:ext cx="224906" cy="224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138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572" y="0"/>
            <a:ext cx="7416824" cy="764704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QR-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код в книгах. Как это работает?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Пример в книге №1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9427"/>
            <a:ext cx="2791774" cy="268658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" t="11930" r="2178" b="5541"/>
          <a:stretch/>
        </p:blipFill>
        <p:spPr bwMode="auto">
          <a:xfrm>
            <a:off x="4644008" y="865122"/>
            <a:ext cx="4252263" cy="276930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7022" y="6310002"/>
            <a:ext cx="2519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Мария Пономаренко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«Тайны глобуса Блау!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3060188" y="3933056"/>
            <a:ext cx="5731648" cy="2817024"/>
          </a:xfrm>
          <a:prstGeom prst="wedgeRoundRectCallout">
            <a:avLst>
              <a:gd name="adj1" fmla="val -33051"/>
              <a:gd name="adj2" fmla="val 50260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Объединив усилия с учителем географии, библиотекарь может организовать путешествие в прошлое, сканируя </a:t>
            </a:r>
            <a:r>
              <a:rPr lang="en-US" dirty="0" smtClean="0">
                <a:solidFill>
                  <a:schemeClr val="tx2"/>
                </a:solidFill>
              </a:rPr>
              <a:t>QR-</a:t>
            </a:r>
            <a:r>
              <a:rPr lang="ru-RU" dirty="0" smtClean="0">
                <a:solidFill>
                  <a:schemeClr val="tx2"/>
                </a:solidFill>
              </a:rPr>
              <a:t>коды и сравнивая вместе с читателями карты глобуса Блау с картами века нынешнего. </a:t>
            </a:r>
            <a:r>
              <a:rPr lang="en-US" dirty="0">
                <a:solidFill>
                  <a:schemeClr val="tx2"/>
                </a:solidFill>
              </a:rPr>
              <a:t>QR-</a:t>
            </a:r>
            <a:r>
              <a:rPr lang="ru-RU" dirty="0" smtClean="0">
                <a:solidFill>
                  <a:schemeClr val="tx2"/>
                </a:solidFill>
              </a:rPr>
              <a:t>код при умелой работе библиотекаря поможет создать проблемную ситуацию, из которой ребёнку непременно захочется выйти-найти ответ. Книга может стать поводом для научно-исследовательской или проектной работы ребёнка. 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63" y="3580907"/>
            <a:ext cx="2869423" cy="273079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3059832" y="1781487"/>
            <a:ext cx="1368152" cy="936579"/>
          </a:xfrm>
          <a:prstGeom prst="wedgeRoundRectCallout">
            <a:avLst>
              <a:gd name="adj1" fmla="val 86951"/>
              <a:gd name="adj2" fmla="val 118710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18 ссылок на современные </a:t>
            </a:r>
            <a:r>
              <a:rPr lang="en-US" sz="1400" dirty="0" smtClean="0">
                <a:solidFill>
                  <a:schemeClr val="tx2"/>
                </a:solidFill>
              </a:rPr>
              <a:t>google</a:t>
            </a:r>
            <a:r>
              <a:rPr lang="ru-RU" sz="1400" dirty="0" smtClean="0">
                <a:solidFill>
                  <a:schemeClr val="tx2"/>
                </a:solidFill>
              </a:rPr>
              <a:t>-карты</a:t>
            </a:r>
            <a:endParaRPr lang="ru-RU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09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0"/>
            <a:ext cx="6017988" cy="1143000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Пример в книге 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3" r="32069"/>
          <a:stretch/>
        </p:blipFill>
        <p:spPr bwMode="auto">
          <a:xfrm>
            <a:off x="323528" y="184173"/>
            <a:ext cx="2016224" cy="292910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8592" y="3284984"/>
            <a:ext cx="2851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Николай Горбунов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«Дом на хвосте паровоза»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99" y="4059504"/>
            <a:ext cx="3592918" cy="2658199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4002042" y="1196752"/>
            <a:ext cx="4536504" cy="3816424"/>
          </a:xfrm>
          <a:prstGeom prst="wedgeRoundRectCallout">
            <a:avLst>
              <a:gd name="adj1" fmla="val -50246"/>
              <a:gd name="adj2" fmla="val -21443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Книга и библиотекарь помогут читателям совершить виртуальные экскурсии по 6 странам , 47 городам, перечитывая вместе с автором путеводителя 17 сказок датского сказочника, среди которых «Огниво», «Калоши счастья», «Бронзовый кабан», «Маленький Тук», «Под ивой», «</a:t>
            </a:r>
            <a:r>
              <a:rPr lang="ru-RU" dirty="0">
                <a:solidFill>
                  <a:schemeClr val="tx2"/>
                </a:solidFill>
              </a:rPr>
              <a:t>Х</a:t>
            </a:r>
            <a:r>
              <a:rPr lang="ru-RU" dirty="0" smtClean="0">
                <a:solidFill>
                  <a:schemeClr val="tx2"/>
                </a:solidFill>
              </a:rPr>
              <a:t>ольгер Датчанин»  и др. Используем книгу при  создании карт-схем  «По Европе за сказкой»,  организации сказочных путешествий «Здесь можно оказаться, стоит только захотеть».</a:t>
            </a: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4061048" y="5388604"/>
            <a:ext cx="4571923" cy="1283370"/>
          </a:xfrm>
          <a:prstGeom prst="wedgeRoundRectCallout">
            <a:avLst>
              <a:gd name="adj1" fmla="val -64223"/>
              <a:gd name="adj2" fmla="val 2366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У каждой сказки свой маршрут, пройти по которому можно при помощи  </a:t>
            </a:r>
            <a:r>
              <a:rPr lang="en-US" dirty="0">
                <a:solidFill>
                  <a:schemeClr val="tx2"/>
                </a:solidFill>
              </a:rPr>
              <a:t>QR-</a:t>
            </a:r>
            <a:r>
              <a:rPr lang="ru-RU" dirty="0" smtClean="0">
                <a:solidFill>
                  <a:schemeClr val="tx2"/>
                </a:solidFill>
              </a:rPr>
              <a:t>кода, помещённого на странице с картой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54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4679" y="-22987"/>
            <a:ext cx="5709321" cy="114300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Пример в книге 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39" y="188640"/>
            <a:ext cx="1813516" cy="266885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17"/>
          <a:stretch/>
        </p:blipFill>
        <p:spPr bwMode="auto">
          <a:xfrm>
            <a:off x="1935091" y="995047"/>
            <a:ext cx="3080254" cy="237975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" t="2869" r="2722" b="7296"/>
          <a:stretch/>
        </p:blipFill>
        <p:spPr bwMode="auto">
          <a:xfrm>
            <a:off x="121575" y="3943925"/>
            <a:ext cx="3849352" cy="275395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ая прямоугольная выноска 2"/>
          <p:cNvSpPr/>
          <p:nvPr/>
        </p:nvSpPr>
        <p:spPr>
          <a:xfrm>
            <a:off x="4788024" y="995047"/>
            <a:ext cx="4104456" cy="3370057"/>
          </a:xfrm>
          <a:prstGeom prst="wedgeRoundRectCallout">
            <a:avLst>
              <a:gd name="adj1" fmla="val -50101"/>
              <a:gd name="adj2" fmla="val -17378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/>
                </a:solidFill>
              </a:rPr>
              <a:t>Гибридная книга открывает новые возможности визуального  комментирования  текста</a:t>
            </a:r>
            <a:r>
              <a:rPr lang="ru-RU" dirty="0" smtClean="0">
                <a:solidFill>
                  <a:schemeClr val="tx2"/>
                </a:solidFill>
              </a:rPr>
              <a:t>., т.е. пояснения к тексту, содержащегося в справочном аппарате книги, в котором используются наглядные и визуальные образы. Используем во время бесед (разговоров) по книге, теме, дате (27 января)или в наглядных,  печатных и электронных библиотечных продуктах.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4788024" y="4509120"/>
            <a:ext cx="4104456" cy="2188764"/>
          </a:xfrm>
          <a:prstGeom prst="wedgeRoundRectCallout">
            <a:avLst>
              <a:gd name="adj1" fmla="val -77197"/>
              <a:gd name="adj2" fmla="val -62765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QR-</a:t>
            </a:r>
            <a:r>
              <a:rPr lang="ru-RU" dirty="0" smtClean="0">
                <a:solidFill>
                  <a:schemeClr val="tx2"/>
                </a:solidFill>
              </a:rPr>
              <a:t> коды ведут на сайт , где представлены видеорассказы о Холокосте. Каждый видеоролик сопровождается короткой справкой.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Вместе с узницей  гетто Фаней Бранцовской можно совершить экскурсию по вильнюсскому гетто.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3501008"/>
            <a:ext cx="4536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Мария Рольникайте «Я должна рассказать»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14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-48057"/>
            <a:ext cx="6141368" cy="114300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Пример в книге 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70" y="332656"/>
            <a:ext cx="2178386" cy="290451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33814" y="3232623"/>
            <a:ext cx="201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Анна Васильева «Птицы в городе»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933056"/>
            <a:ext cx="4042554" cy="259228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4499992" y="1052736"/>
            <a:ext cx="4159161" cy="2592288"/>
          </a:xfrm>
          <a:prstGeom prst="wedgeRoundRectCallout">
            <a:avLst>
              <a:gd name="adj1" fmla="val -21071"/>
              <a:gd name="adj2" fmla="val 49090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На страницах книги можно подробно рассмотреть 36 разных видов птиц-обитателей парков и бульваров, пустырей и прудов, улиц и крыш. Это издание – отличное дополнение к учебнику по биологии. Используем для организации Дня птиц (1 апреля) в устных, наглядных и электронных форматах.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4572000" y="3798877"/>
            <a:ext cx="4087153" cy="2016224"/>
          </a:xfrm>
          <a:prstGeom prst="wedgeRoundRectCallout">
            <a:avLst>
              <a:gd name="adj1" fmla="val -70051"/>
              <a:gd name="adj2" fmla="val 57460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Внизу каждого книжного разворота находится </a:t>
            </a:r>
            <a:r>
              <a:rPr lang="en-US" dirty="0" smtClean="0">
                <a:solidFill>
                  <a:schemeClr val="tx2"/>
                </a:solidFill>
              </a:rPr>
              <a:t>QR-</a:t>
            </a:r>
            <a:r>
              <a:rPr lang="ru-RU" dirty="0" smtClean="0">
                <a:solidFill>
                  <a:schemeClr val="tx2"/>
                </a:solidFill>
              </a:rPr>
              <a:t>код, с помощью его и смартфона можно послушать голоса птиц, чтобы уж точно узнать их при встрече.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07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0"/>
            <a:ext cx="5853336" cy="114300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Пример в книге 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043" y="260648"/>
            <a:ext cx="2367386" cy="302433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 descr="C:\Users\khln\Desktop\IMG_20210912_160120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901407"/>
            <a:ext cx="3732801" cy="279960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0684" y="3378187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«Русский музей для детей»: сборник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95936" y="980728"/>
            <a:ext cx="4464496" cy="324036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Известные российские авторы Михаил Яснов, Анна Игнатова, Сергей Махотин, Галина Дядина и  Андрей Усачёв написали 63 стихотворения к 61 художественному шедевру, хранящемуся в Русском музее. Книга для детей, родителей, учителей и библиотекарей и всех, кто любит живопись и поэзию. Используем в организации работы с книгами по живописи или по  творчеству писателей.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4067944" y="4365104"/>
            <a:ext cx="4392488" cy="1872208"/>
          </a:xfrm>
          <a:prstGeom prst="wedgeRoundRectCallout">
            <a:avLst>
              <a:gd name="adj1" fmla="val -58472"/>
              <a:gd name="adj2" fmla="val 43753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С помощью </a:t>
            </a:r>
            <a:r>
              <a:rPr lang="en-US" dirty="0" smtClean="0">
                <a:solidFill>
                  <a:schemeClr val="tx2"/>
                </a:solidFill>
              </a:rPr>
              <a:t>QR-</a:t>
            </a:r>
            <a:r>
              <a:rPr lang="ru-RU" dirty="0" smtClean="0">
                <a:solidFill>
                  <a:schemeClr val="tx2"/>
                </a:solidFill>
              </a:rPr>
              <a:t>кодов можно послушать стихи в исполнении авторов; несколько стихотворений композитор, музыкант, актёр Александр Пинегин превратил в песни.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35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89900" y="0"/>
            <a:ext cx="5084931" cy="114300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Пример в книге 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9" t="19192" r="3792" b="15896"/>
          <a:stretch/>
        </p:blipFill>
        <p:spPr bwMode="auto">
          <a:xfrm>
            <a:off x="107504" y="4149080"/>
            <a:ext cx="3720474" cy="257029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7009" y="3284984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«Музыкальная классика для детей» (серия книг)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283968" y="836712"/>
            <a:ext cx="4608512" cy="309634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Серия книг «Музыкальная классика для детей» – уникальное сочетание либретто известнейших шедевров мировой музыкальной классики, адаптированные для детей дошкольного и младшего школьного возраста, дополненные диском с мелодиями из самих произведений и интересными комментариями. Используем в работе с педагогами музыкальных и хореографических учреждений.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4283968" y="4221088"/>
            <a:ext cx="4536504" cy="2088232"/>
          </a:xfrm>
          <a:prstGeom prst="wedgeRoundRectCallout">
            <a:avLst>
              <a:gd name="adj1" fmla="val -75451"/>
              <a:gd name="adj2" fmla="val -9880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На титульном листе каждой книги размещён </a:t>
            </a:r>
            <a:r>
              <a:rPr lang="en-US" dirty="0" smtClean="0">
                <a:solidFill>
                  <a:schemeClr val="tx2"/>
                </a:solidFill>
              </a:rPr>
              <a:t>QR-</a:t>
            </a:r>
            <a:r>
              <a:rPr lang="ru-RU" dirty="0" smtClean="0">
                <a:solidFill>
                  <a:schemeClr val="tx2"/>
                </a:solidFill>
              </a:rPr>
              <a:t>код, используя который можно услышать удивительные сказочные истории, которые легли в основу многих опер и балетов и насладиться музыкой известных классиков.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1" y="116632"/>
            <a:ext cx="3844320" cy="259228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585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05064" y="-162272"/>
            <a:ext cx="5338936" cy="114300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Пример в книге 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78" y="188640"/>
            <a:ext cx="2052285" cy="205228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992" y="188640"/>
            <a:ext cx="1854905" cy="201664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8528" y="2336782"/>
            <a:ext cx="1961834" cy="197491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2" t="8574" r="5475" b="9610"/>
          <a:stretch/>
        </p:blipFill>
        <p:spPr bwMode="auto">
          <a:xfrm>
            <a:off x="84569" y="4367730"/>
            <a:ext cx="4714846" cy="246039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0078" y="3147388"/>
            <a:ext cx="2131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«Книга сказок» (серия книг)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012750" y="836712"/>
            <a:ext cx="3888432" cy="3474983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Сборники состоят из редких, оригинальных и забытых  сказок, найденных в архивах и поведанных сказителями Камчатки, Чукотки и Якутии. Они не заканчиваются, а перетекают одна в </a:t>
            </a:r>
            <a:r>
              <a:rPr lang="ru-RU" dirty="0">
                <a:solidFill>
                  <a:schemeClr val="tx2"/>
                </a:solidFill>
              </a:rPr>
              <a:t>другую. </a:t>
            </a:r>
            <a:r>
              <a:rPr lang="ru-RU" dirty="0" smtClean="0">
                <a:solidFill>
                  <a:schemeClr val="tx2"/>
                </a:solidFill>
              </a:rPr>
              <a:t>Многие  </a:t>
            </a:r>
            <a:r>
              <a:rPr lang="ru-RU" dirty="0">
                <a:solidFill>
                  <a:schemeClr val="tx2"/>
                </a:solidFill>
              </a:rPr>
              <a:t>сказки публикуются впервые. </a:t>
            </a:r>
            <a:r>
              <a:rPr lang="ru-RU" dirty="0" smtClean="0">
                <a:solidFill>
                  <a:schemeClr val="tx2"/>
                </a:solidFill>
              </a:rPr>
              <a:t>Используем при организации громких чтений с остановками, в оформлении выставочных пространств.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5220072" y="4509120"/>
            <a:ext cx="3681110" cy="2160240"/>
          </a:xfrm>
          <a:prstGeom prst="wedgeRoundRectCallout">
            <a:avLst>
              <a:gd name="adj1" fmla="val -81553"/>
              <a:gd name="adj2" fmla="val 17099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В изданиях много </a:t>
            </a:r>
            <a:r>
              <a:rPr lang="en-US" dirty="0" smtClean="0">
                <a:solidFill>
                  <a:schemeClr val="tx2"/>
                </a:solidFill>
              </a:rPr>
              <a:t>QR-</a:t>
            </a:r>
            <a:r>
              <a:rPr lang="ru-RU" dirty="0" smtClean="0">
                <a:solidFill>
                  <a:schemeClr val="tx2"/>
                </a:solidFill>
              </a:rPr>
              <a:t>кодов, по которым можно прослушать аудиоверсии некоторых сказок на русском языке и языках коренных народов. Их начитывают настоящие народные сказительницы.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86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04" y="274638"/>
            <a:ext cx="4978896" cy="114300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Профессиональное чтение</a:t>
            </a:r>
          </a:p>
        </p:txBody>
      </p:sp>
      <p:pic>
        <p:nvPicPr>
          <p:cNvPr id="1026" name="Picture 2" descr="C:\Users\khln\Desktop\IMG_20210913_1400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596" y="2708920"/>
            <a:ext cx="2963850" cy="395180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khln\Desktop\IMG_20210913_1400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2146" y="2708921"/>
            <a:ext cx="2943669" cy="392489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70" y="154538"/>
            <a:ext cx="2091658" cy="313044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832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9912" y="0"/>
            <a:ext cx="4906888" cy="114300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Профессиональное чтение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2016224" cy="288695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Users\khln\Desktop\IMG_20210913_1307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127280" y="625248"/>
            <a:ext cx="3429026" cy="457203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khln\Desktop\IMG_20210913_13073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356992"/>
            <a:ext cx="2543495" cy="339132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khln\Desktop\IMG_20210913_13075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3315413"/>
            <a:ext cx="2592288" cy="345638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75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3888" y="35616"/>
            <a:ext cx="5338936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Профессиональное чтение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48" y="260648"/>
            <a:ext cx="2206791" cy="280831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khln\Desktop\IMG_20210913_1308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71367" y="3297184"/>
            <a:ext cx="2951135" cy="393484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khln\Desktop\IMG_20210913_1309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1" y="3065512"/>
            <a:ext cx="2755997" cy="367466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khln\Desktop\IMG_20210913_13105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196" y="1096231"/>
            <a:ext cx="2559667" cy="3412889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khln\Desktop\IMG_20210913_13115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141440"/>
            <a:ext cx="2529915" cy="337322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75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3377"/>
            <a:ext cx="9001000" cy="1284499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Школьная мобилизация: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навигатор по мобильному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обучению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https</a:t>
            </a:r>
            <a:r>
              <a:rPr lang="en-US" sz="2200" dirty="0">
                <a:latin typeface="Times New Roman" pitchFamily="18" charset="0"/>
                <a:cs typeface="Times New Roman" pitchFamily="18" charset="0"/>
                <a:hlinkClick r:id="rId2"/>
              </a:rPr>
              <a:t>://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  <a:hlinkClick r:id="rId2"/>
              </a:rPr>
              <a:t>rcokoit.ru/data/library/1131.pdf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1" t="12787" r="1930" b="24563"/>
          <a:stretch/>
        </p:blipFill>
        <p:spPr bwMode="auto">
          <a:xfrm>
            <a:off x="434793" y="1287877"/>
            <a:ext cx="3729754" cy="269579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5" t="14604" r="2341" b="25976"/>
          <a:stretch/>
        </p:blipFill>
        <p:spPr bwMode="auto">
          <a:xfrm>
            <a:off x="4572000" y="1287877"/>
            <a:ext cx="3997656" cy="269579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15772" r="1604" b="24406"/>
          <a:stretch/>
        </p:blipFill>
        <p:spPr bwMode="auto">
          <a:xfrm>
            <a:off x="434794" y="4181443"/>
            <a:ext cx="3775516" cy="265708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57" t="16509" r="2033" b="22877"/>
          <a:stretch/>
        </p:blipFill>
        <p:spPr bwMode="auto">
          <a:xfrm>
            <a:off x="4572000" y="4181442"/>
            <a:ext cx="3997656" cy="260806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714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85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/>
              <a:t>Оформление коридора ЛитРес: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Школа</a:t>
            </a:r>
            <a:r>
              <a:rPr lang="ru-RU" sz="2800" dirty="0"/>
              <a:t> </a:t>
            </a:r>
            <a:r>
              <a:rPr lang="ru-RU" sz="2800" dirty="0" smtClean="0"/>
              <a:t>с </a:t>
            </a:r>
            <a:r>
              <a:rPr lang="ru-RU" sz="2800" dirty="0"/>
              <a:t>QR-кодами, можно скачивать и читать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9532" y="980728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hlinkClick r:id="rId2"/>
              </a:rPr>
              <a:t>                                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www.design4school.ru/gotovie-resheniya/litres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85160"/>
            <a:ext cx="3457655" cy="262124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073" y="4237286"/>
            <a:ext cx="3078862" cy="2463089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64" y="4237286"/>
            <a:ext cx="3428595" cy="257609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0230" y="1385160"/>
            <a:ext cx="3042705" cy="262124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331" y="4336580"/>
            <a:ext cx="2776837" cy="2221469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331" y="1642014"/>
            <a:ext cx="2853755" cy="228300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252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-388"/>
            <a:ext cx="8928992" cy="114300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Идеи для использования QR-кодов на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книгах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760640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Переводите читателей на страницу Webpage или YouTube, на которой размещены видеоматериалы по вашей теме, вместо того, чтобы показывать статические картинки. Таким образом, они смогут легче и эффективнее усвоить эти понятия. Вы можете поместить QR-коды внутри книги, везде, где это применимо, чтобы перенести их на видеофильмы, детально объясняющие эту часть.</a:t>
            </a:r>
          </a:p>
          <a:p>
            <a:pPr lvl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Возьмите читателей 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mp3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аудио для перевода в случае языковой книги. Это действительно поможет читателю выучить язык, даже добавив произношение.</a:t>
            </a:r>
          </a:p>
          <a:p>
            <a:pPr lvl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Возьмите читателей в онлайн-галерею альбомов и фотографий, которые не так важны, чтобы быть напечатанными в книге. Таким образом, вы сможете значительно сократить расходы на печать. Эти изображения должны быть вторичными или вспомогательными.</a:t>
            </a:r>
          </a:p>
          <a:p>
            <a:pPr lvl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Приведите читателей к правильным ответам на случай, если в конце главы возникнут проблемы, которые необходимо решить. Это может быть веб-страница с пояснениями и ответами или просто текст с ответами.</a:t>
            </a:r>
          </a:p>
          <a:p>
            <a:pPr lvl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Возьмите читателей на веб-страницу, где они могут увидеть трейлер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книги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Так же, как и фильмы, люди заинтересованы в просмотре трейлеров к книге. Это может легко убедить их следить за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судьбой этой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книги. Просто свяжите свой код с видео на YouTube. Таким образом, вы сможете получить больше читателей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этой книги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Отведите читателей на страницу с комментариями, где они могут добавить отзыв о книге. Так вы сможете узнать об их мнении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книгу.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Перенесите читателей на свою страницу профиля, где они смогут связаться с вами. Это может быть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визитная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карточка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библиотеки или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страница в социальной сети. Любители книг тоже часто являются поклонниками авторов! Если они последуют за вами, то, скорее всего, проявят интерес и к вашим новым книгам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0" indent="0">
              <a:buNone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Заключение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Многие библиотекари 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уже начали использовать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QR-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коды для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вовлечения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читателей 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 скучные или сложное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тексты.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Так почему бы и нет?</a:t>
            </a:r>
          </a:p>
          <a:p>
            <a:pPr marL="0" lvl="0" indent="0">
              <a:buNone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67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1996</TotalTime>
  <Words>1495</Words>
  <Application>Microsoft Office PowerPoint</Application>
  <PresentationFormat>Экран (4:3)</PresentationFormat>
  <Paragraphs>89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Книги разные нужны,  книги разные важны</vt:lpstr>
      <vt:lpstr>Гибридная книга - </vt:lpstr>
      <vt:lpstr>Особенности гибридных книг</vt:lpstr>
      <vt:lpstr>Матричный QR-код</vt:lpstr>
      <vt:lpstr>QR-код в книгах. Как это работает? Пример в книге №1</vt:lpstr>
      <vt:lpstr>Пример в книге №2</vt:lpstr>
      <vt:lpstr>Пример в книге №3</vt:lpstr>
      <vt:lpstr>Пример в книге №4</vt:lpstr>
      <vt:lpstr>Пример в книге №5</vt:lpstr>
      <vt:lpstr>Пример в книге №6</vt:lpstr>
      <vt:lpstr>Пример в книге №7</vt:lpstr>
      <vt:lpstr>Профессиональное чтение</vt:lpstr>
      <vt:lpstr>Профессиональное чтение</vt:lpstr>
      <vt:lpstr>Профессиональное чтение</vt:lpstr>
      <vt:lpstr> Школьная мобилизация:  навигатор по мобильному обучению https://rcokoit.ru/data/library/1131.pdf  </vt:lpstr>
      <vt:lpstr>Оформление коридора ЛитРес:  Школа с QR-кодами, можно скачивать и читать</vt:lpstr>
      <vt:lpstr>Идеи для использования QR-кодов на книгах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Хомицкая Любовь Николаевна</dc:creator>
  <cp:lastModifiedBy>Хомицкая Любовь Николаевна</cp:lastModifiedBy>
  <cp:revision>76</cp:revision>
  <cp:lastPrinted>2021-09-14T05:21:54Z</cp:lastPrinted>
  <dcterms:created xsi:type="dcterms:W3CDTF">2021-08-24T09:29:10Z</dcterms:created>
  <dcterms:modified xsi:type="dcterms:W3CDTF">2021-09-17T02:46:34Z</dcterms:modified>
</cp:coreProperties>
</file>