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95" r:id="rId4"/>
    <p:sldId id="296" r:id="rId5"/>
    <p:sldId id="271" r:id="rId6"/>
    <p:sldId id="305" r:id="rId7"/>
    <p:sldId id="306" r:id="rId8"/>
    <p:sldId id="297" r:id="rId9"/>
    <p:sldId id="310" r:id="rId10"/>
    <p:sldId id="298" r:id="rId11"/>
    <p:sldId id="308" r:id="rId12"/>
    <p:sldId id="311" r:id="rId13"/>
    <p:sldId id="307" r:id="rId14"/>
    <p:sldId id="300" r:id="rId15"/>
    <p:sldId id="301" r:id="rId16"/>
    <p:sldId id="312" r:id="rId17"/>
    <p:sldId id="316" r:id="rId18"/>
    <p:sldId id="309" r:id="rId19"/>
    <p:sldId id="313" r:id="rId20"/>
    <p:sldId id="314" r:id="rId21"/>
    <p:sldId id="315" r:id="rId22"/>
    <p:sldId id="317" r:id="rId23"/>
    <p:sldId id="318" r:id="rId24"/>
    <p:sldId id="319" r:id="rId25"/>
    <p:sldId id="266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BA8413-43ED-427A-84A7-6467E8A5EC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071C2D-375A-40BC-B4E6-8C0F59DB3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3BCB9B-89B8-4425-9E72-F24E7B1C8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1186A7-BA9E-4434-9531-732FE500F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0A2981-9BB1-4FAD-AAE4-B2AACBC2D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396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BB23F0-494A-4D5F-BDCA-9BC7B9F80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C39F2E-E9EB-47D7-96DF-B801AF0F3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E3DD68-9FC0-471B-B344-CDC31D294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7DE2CC-6195-4EE3-B1B4-93D43A90E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E39054-F495-40A5-9CDF-15FBBBAE4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903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D8C5DE-484A-444F-BE9F-7DD40D2ED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149C3D-98A4-4AC2-98B0-94157500A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E35DDF-71B6-4278-8E29-B314D8B7E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D2434F-FD11-4317-9640-5ADCB5A05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02A7CC-DD8F-40F9-B623-6D756C00C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36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13E3E-B9B7-4E4E-950B-47B7A2FB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69A292-B8A7-4CEF-AA09-7703D8018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479D57-CC38-4132-A7CB-88F02B1452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9636989-9A63-4902-A1EC-AE23B84CB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75DF0B-080F-4C9E-BFBC-3B73A94E1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1CE43E-EFD7-421B-A829-0DA55EE56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46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9519A9-940E-4C15-B9A4-2E2512188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613B290-A3D7-475E-A981-6010E461D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5B5866-E031-4EDC-B883-7F04B17FE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5014D45-A951-4CA1-96E0-AEE6946D80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2D8AC47-725B-4569-8226-067F7FE99A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9D320D3-16BB-45AF-93AF-8ED36321D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AEF24AB-5669-4AB6-BAC6-9CDC74613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0ECDEE1-72DE-4EEC-8F94-4F465CD01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47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2E0DC8-CF4E-4E47-8A3C-B4E1E6C2F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AADEAF6-48FB-4244-B5C5-925BC269D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7543B49-435D-48FE-B7A1-F5E1F66E9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9F85B5F-747D-473A-88DC-6DBFE1719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750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0E9DC7-3B44-4082-A953-2B5F35D4F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825F9E4-EA88-4B66-BF53-13CAF9999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51A2C53-DA36-40B6-A82A-F07B764AD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291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89F53F-F18E-403C-B4A0-1E0FD3551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8953E4-BA66-48D4-A5BD-9EB948B423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381DDF6-2536-41C5-AAF8-0F42AAD20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33CB1E-7D0C-4EFE-BFD0-6ABADA754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65F19A-1432-4720-B446-1B8139775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AB83E08-131A-4C44-8DF0-6D2FDD6B2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837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695810-A798-45BD-BB95-0932B42C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13094E1-58EB-4A5C-AE5A-1D37B65FB8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AE1728-061C-4BFB-84C8-B9878FE0EF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2CACEA-7825-475B-82DB-579672588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4B7232-8AAA-4E6F-B55C-44185745C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30ABF5-725D-4746-AF46-06FA9A267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437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49ADD-C421-4ED0-9260-A50D08E53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9FA1538-3514-43E3-9CF1-AE09CC978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4330C5-BB19-4081-944F-6AC8A45E5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5AA3E8-7FCB-4834-983D-29CDF6250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17B384-9B8E-4880-A9FE-19C55383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512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8C338DE-E0D9-4F4D-AD88-13577F28BD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2B3C27B-84F8-497A-BB26-7F95317D80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BC1209-8C11-4EF5-99CB-AE541FE0D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0B337B-840D-4C61-8C59-C18563697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9925EE-EBD3-4B26-8E5B-0032254EA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401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A7582A-2BB6-420D-ADBC-183B6D005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AFE1D8-EBDB-4E9C-9CBD-674F24C84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C7FBF2-2347-4451-87DE-EDF2DC9E9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76E45-ADA0-4BC9-A850-08F7B06D76A0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92048-380F-426B-82E8-47A86BCE88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7A0A6C-F561-42A4-9A9B-AFD8A1AEC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C61DA-D8DE-4BB5-B9E2-5FDAFE9252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34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&#1085;&#1086;&#1074;&#1072;&#1103;&#1073;&#1080;&#1073;&#1083;&#1080;&#1086;&#1090;&#1077;&#1082;&#1072;.&#1088;&#1092;/documents/detskie-centry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aliance.yarsklib.ru/biliotekaryam/" TargetMode="External"/><Relationship Id="rId4" Type="http://schemas.openxmlformats.org/officeDocument/2006/relationships/hyperlink" Target="https://&#1087;&#1088;&#1086;&#1089;&#1090;&#1088;&#1072;&#1085;&#1089;&#1090;&#1074;&#1086;&#1082;&#1091;&#1083;&#1100;&#1090;&#1091;&#1088;&#1099;.&#1088;&#1092;/dkpc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kkdb.ru/images/materials/metod/2024_metod/&#1044;&#1077;&#1090;&#1103;&#1084;%20&#1086;&#1073;%20&#1080;&#1089;&#1082;&#1091;&#1089;&#1089;&#1090;&#1074;&#1077;.pdf" TargetMode="External"/><Relationship Id="rId3" Type="http://schemas.openxmlformats.org/officeDocument/2006/relationships/hyperlink" Target="https://kkdb.ru/images/materials/metod/2020_metod/&#1071;%20+&#1084;&#1072;&#1084;&#1072;%20&#1052;&#1072;&#1082;&#1086;&#1096;&#1080;&#1085;&#1072;.PDF" TargetMode="External"/><Relationship Id="rId7" Type="http://schemas.openxmlformats.org/officeDocument/2006/relationships/hyperlink" Target="https://kkdb.ru/images/materials/metod/2019_metod/&#1055;&#1088;&#1086;&#1075;&#1088;&#1072;&#1084;&#1084;&#1072;_&#1045;&#1088;&#1084;&#1072;&#1082;&#1086;&#1074;&#1072;.pdf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kkdb.ru/images/materials/metod/2021_metod/&#1056;&#1072;&#1079;&#1074;&#1080;&#1074;&#1072;&#1077;&#1084;&#1089;&#1103;%20&#1089;%20&#1085;&#1072;&#1091;&#1082;&#1086;&#1081;.PDF" TargetMode="External"/><Relationship Id="rId5" Type="http://schemas.openxmlformats.org/officeDocument/2006/relationships/hyperlink" Target="https://kkdb.ru/images/materials/metod/2021_metod/&#1055;&#1088;&#1086;&#1075;&#1088;&#1072;&#1084;&#1084;&#1072;_&#1040;&#1088;&#1093;&#1080;&#1090;&#1077;&#1082;&#1090;&#1091;&#1088;&#1072;_&#1080;&#1089;&#1087;&#1088;.%20(1).PDF" TargetMode="External"/><Relationship Id="rId4" Type="http://schemas.openxmlformats.org/officeDocument/2006/relationships/hyperlink" Target="https://www.kkdb.ru/images/materials/metod/2020_metod/&#1044;&#1045;&#1049;&#1053;&#1045;&#1050;&#1054;_&#1048;_&#1042;__&#1055;&#1088;&#1086;&#1075;&#1088;&#1072;&#1084;&#1084;&#1072;_&#1095;&#1090;&#1077;&#1085;&#1080;&#1103;__&#1087;&#1086;&#1089;&#1083;._&#1074;&#1072;&#1088;&#1080;&#1072;&#1085;&#1090;.PDF" TargetMode="External"/><Relationship Id="rId9" Type="http://schemas.openxmlformats.org/officeDocument/2006/relationships/hyperlink" Target="https://kkdb.ru/images/materials/metod/2024_metod/&#1058;&#1080;&#1093;&#1080;&#1077;&#1050;&#1085;&#1080;&#1075;&#1080;.pdf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029B12-6E23-405D-A9E2-F2089A8D90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251" y="1587081"/>
            <a:ext cx="3373794" cy="34416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530B98-DB07-46CF-9248-705AB1364EA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1" y="1604504"/>
            <a:ext cx="3872089" cy="26209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E93720-B300-4D99-932F-669D9C0646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882" y="2900853"/>
            <a:ext cx="1003118" cy="8320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603549D-716D-474F-ABD6-E0DD397B3B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259" y="1379727"/>
            <a:ext cx="541986" cy="44955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6330D8-1B8A-4390-915C-EE118349A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Модернизация библиотечного пространства…</a:t>
            </a:r>
            <a:b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</a:br>
            <a:endParaRPr lang="ru-RU" sz="4400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05DDFF-88E8-44FA-9492-63D0DF958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Arial Narrow" panose="020B0606020202030204" pitchFamily="34" charset="0"/>
              </a:rPr>
              <a:t>Красноярская краевая детская библиотека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5095" y="3825521"/>
            <a:ext cx="5517358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7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858" y="1706731"/>
            <a:ext cx="4822354" cy="344453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4A5F6B-E45F-4640-875E-A14617D1F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874" y="3599052"/>
            <a:ext cx="5248733" cy="1141497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Модельные или модернизированные. </a:t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</a:rPr>
              <a:t>А в чём собственно разница? 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AEA863-EAAB-454D-8B62-6C77B8440578}"/>
              </a:ext>
            </a:extLst>
          </p:cNvPr>
          <p:cNvSpPr txBox="1"/>
          <p:nvPr/>
        </p:nvSpPr>
        <p:spPr>
          <a:xfrm>
            <a:off x="6159662" y="2260224"/>
            <a:ext cx="603233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Arial Narrow" panose="020B0606020202030204" pitchFamily="34" charset="0"/>
              </a:rPr>
              <a:t>Новая </a:t>
            </a:r>
            <a:r>
              <a:rPr lang="ru-RU" sz="2400" dirty="0" err="1" smtClean="0">
                <a:latin typeface="Arial Narrow" panose="020B0606020202030204" pitchFamily="34" charset="0"/>
              </a:rPr>
              <a:t>библиотека.РФ</a:t>
            </a:r>
            <a:endParaRPr lang="ru-RU" sz="2400" dirty="0" smtClean="0">
              <a:latin typeface="Arial Narrow" panose="020B0606020202030204" pitchFamily="34" charset="0"/>
              <a:hlinkClick r:id="rId3"/>
            </a:endParaRPr>
          </a:p>
          <a:p>
            <a:r>
              <a:rPr lang="en-US" sz="2400" dirty="0" smtClean="0">
                <a:latin typeface="Arial Narrow" panose="020B0606020202030204" pitchFamily="34" charset="0"/>
                <a:hlinkClick r:id="rId3"/>
              </a:rPr>
              <a:t>https</a:t>
            </a:r>
            <a:r>
              <a:rPr lang="en-US" sz="2400" dirty="0">
                <a:latin typeface="Arial Narrow" panose="020B0606020202030204" pitchFamily="34" charset="0"/>
                <a:hlinkClick r:id="rId3"/>
              </a:rPr>
              <a:t>://</a:t>
            </a:r>
            <a:r>
              <a:rPr lang="ru-RU" sz="2400" dirty="0" err="1">
                <a:latin typeface="Arial Narrow" panose="020B0606020202030204" pitchFamily="34" charset="0"/>
                <a:hlinkClick r:id="rId3"/>
              </a:rPr>
              <a:t>новаябиблиотека.рф</a:t>
            </a:r>
            <a:r>
              <a:rPr lang="ru-RU" sz="2400" dirty="0">
                <a:latin typeface="Arial Narrow" panose="020B0606020202030204" pitchFamily="34" charset="0"/>
                <a:hlinkClick r:id="rId3"/>
              </a:rPr>
              <a:t>/</a:t>
            </a:r>
            <a:r>
              <a:rPr lang="en-US" sz="2400" dirty="0">
                <a:latin typeface="Arial Narrow" panose="020B0606020202030204" pitchFamily="34" charset="0"/>
                <a:hlinkClick r:id="rId3"/>
              </a:rPr>
              <a:t>documents/</a:t>
            </a:r>
            <a:r>
              <a:rPr lang="en-US" sz="2400" dirty="0" err="1">
                <a:latin typeface="Arial Narrow" panose="020B0606020202030204" pitchFamily="34" charset="0"/>
                <a:hlinkClick r:id="rId3"/>
              </a:rPr>
              <a:t>detskie-centry</a:t>
            </a:r>
            <a:r>
              <a:rPr lang="en-US" sz="2400" dirty="0" smtClean="0">
                <a:latin typeface="Arial Narrow" panose="020B0606020202030204" pitchFamily="34" charset="0"/>
                <a:hlinkClick r:id="rId3"/>
              </a:rPr>
              <a:t>/</a:t>
            </a:r>
            <a:r>
              <a:rPr lang="ru-RU" sz="2400" dirty="0" smtClean="0">
                <a:latin typeface="Arial Narrow" panose="020B0606020202030204" pitchFamily="34" charset="0"/>
              </a:rPr>
              <a:t> </a:t>
            </a:r>
            <a:endParaRPr lang="ru-RU" sz="1050" dirty="0">
              <a:latin typeface="Arial Narrow" panose="020B0606020202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Arial Narrow" panose="020B0606020202030204" pitchFamily="34" charset="0"/>
              </a:rPr>
              <a:t>Пространство культуры</a:t>
            </a:r>
            <a:endParaRPr lang="ru-RU" sz="2400" dirty="0" smtClean="0">
              <a:latin typeface="Arial Narrow" panose="020B0606020202030204" pitchFamily="34" charset="0"/>
              <a:hlinkClick r:id="rId4"/>
            </a:endParaRPr>
          </a:p>
          <a:p>
            <a:r>
              <a:rPr lang="en-US" sz="2400" dirty="0" smtClean="0">
                <a:latin typeface="Arial Narrow" panose="020B0606020202030204" pitchFamily="34" charset="0"/>
                <a:hlinkClick r:id="rId4"/>
              </a:rPr>
              <a:t>https</a:t>
            </a:r>
            <a:r>
              <a:rPr lang="en-US" sz="2400" dirty="0">
                <a:latin typeface="Arial Narrow" panose="020B0606020202030204" pitchFamily="34" charset="0"/>
                <a:hlinkClick r:id="rId4"/>
              </a:rPr>
              <a:t>://</a:t>
            </a:r>
            <a:r>
              <a:rPr lang="ru-RU" sz="2400" dirty="0" err="1">
                <a:latin typeface="Arial Narrow" panose="020B0606020202030204" pitchFamily="34" charset="0"/>
                <a:hlinkClick r:id="rId4"/>
              </a:rPr>
              <a:t>пространствокультуры.рф</a:t>
            </a:r>
            <a:r>
              <a:rPr lang="ru-RU" sz="2400" dirty="0">
                <a:latin typeface="Arial Narrow" panose="020B0606020202030204" pitchFamily="34" charset="0"/>
                <a:hlinkClick r:id="rId4"/>
              </a:rPr>
              <a:t>/</a:t>
            </a:r>
            <a:r>
              <a:rPr lang="en-US" sz="2400" dirty="0" err="1" smtClean="0">
                <a:latin typeface="Arial Narrow" panose="020B0606020202030204" pitchFamily="34" charset="0"/>
                <a:hlinkClick r:id="rId4"/>
              </a:rPr>
              <a:t>dkpc</a:t>
            </a:r>
            <a:r>
              <a:rPr lang="ru-RU" sz="2400" dirty="0" smtClean="0">
                <a:latin typeface="Arial Narrow" panose="020B0606020202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Arial Narrow" panose="020B0606020202030204" pitchFamily="34" charset="0"/>
              </a:rPr>
              <a:t>Альянс новых библиотек</a:t>
            </a:r>
          </a:p>
          <a:p>
            <a:r>
              <a:rPr lang="en-US" sz="2400" dirty="0">
                <a:latin typeface="Arial Narrow" panose="020B0606020202030204" pitchFamily="34" charset="0"/>
                <a:hlinkClick r:id="rId5"/>
              </a:rPr>
              <a:t>https://aliance.yarsklib.ru/biliotekaryam</a:t>
            </a:r>
            <a:r>
              <a:rPr lang="en-US" sz="2400" dirty="0" smtClean="0">
                <a:latin typeface="Arial Narrow" panose="020B0606020202030204" pitchFamily="34" charset="0"/>
                <a:hlinkClick r:id="rId5"/>
              </a:rPr>
              <a:t>/</a:t>
            </a:r>
            <a:r>
              <a:rPr lang="ru-RU" sz="2400" dirty="0" smtClean="0">
                <a:latin typeface="Arial Narrow" panose="020B0606020202030204" pitchFamily="34" charset="0"/>
              </a:rPr>
              <a:t> </a:t>
            </a:r>
            <a:endParaRPr lang="en-US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29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121" y="3413461"/>
            <a:ext cx="4822354" cy="344453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4A5F6B-E45F-4640-875E-A14617D1F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Разбираем по косточкам: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Arial Narrow" panose="020B0606020202030204" pitchFamily="34" charset="0"/>
              </a:rPr>
              <a:t>Краевой </a:t>
            </a:r>
            <a:r>
              <a:rPr lang="ru-RU" dirty="0" smtClean="0">
                <a:latin typeface="Arial Narrow" panose="020B0606020202030204" pitchFamily="34" charset="0"/>
              </a:rPr>
              <a:t>проект </a:t>
            </a:r>
            <a:r>
              <a:rPr lang="ru-RU" dirty="0">
                <a:latin typeface="Arial Narrow" panose="020B0606020202030204" pitchFamily="34" charset="0"/>
              </a:rPr>
              <a:t>«Библиотеки будущего</a:t>
            </a:r>
            <a:r>
              <a:rPr lang="ru-RU" dirty="0" smtClean="0">
                <a:latin typeface="Arial Narrow" panose="020B0606020202030204" pitchFamily="34" charset="0"/>
              </a:rPr>
              <a:t>»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>
                <a:latin typeface="Arial Narrow" panose="020B0606020202030204" pitchFamily="34" charset="0"/>
              </a:rPr>
              <a:t>региональный проект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краевой бюджет + местный бюджет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наличие санитарной комнаты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возможность капитального ремонта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штат не менее 2 сотрудников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площадь не менее 100 м</a:t>
            </a:r>
            <a:r>
              <a:rPr lang="ru-RU" sz="2000" baseline="30000" dirty="0" smtClean="0">
                <a:latin typeface="Arial Narrow" panose="020B0606020202030204" pitchFamily="34" charset="0"/>
              </a:rPr>
              <a:t>2</a:t>
            </a:r>
            <a:r>
              <a:rPr lang="ru-RU" sz="2000" dirty="0" smtClean="0">
                <a:latin typeface="Arial Narrow" panose="020B0606020202030204" pitchFamily="34" charset="0"/>
              </a:rPr>
              <a:t> 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защита концепции + дизайн-проект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присваивается имя писателя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узнаваемый бренд, единый стиль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наличие условий для ММГН</a:t>
            </a:r>
          </a:p>
          <a:p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мы называем их модернизированными</a:t>
            </a:r>
          </a:p>
          <a:p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Национальный проект «Семья» </a:t>
            </a:r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иииииии   </a:t>
            </a:r>
            <a:r>
              <a:rPr lang="ru-RU" dirty="0" smtClean="0">
                <a:latin typeface="Arial Narrow" panose="020B0606020202030204" pitchFamily="34" charset="0"/>
              </a:rPr>
              <a:t>                                       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6132250" cy="3684588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smtClean="0">
                <a:latin typeface="Arial Narrow" panose="020B0606020202030204" pitchFamily="34" charset="0"/>
              </a:rPr>
              <a:t>федеральный проект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федеральный бюджет </a:t>
            </a:r>
            <a:r>
              <a:rPr lang="ru-RU" sz="2000" dirty="0">
                <a:latin typeface="Arial Narrow" panose="020B0606020202030204" pitchFamily="34" charset="0"/>
              </a:rPr>
              <a:t>+ краевой бюджет + местный </a:t>
            </a:r>
            <a:r>
              <a:rPr lang="ru-RU" sz="2000" dirty="0" smtClean="0">
                <a:latin typeface="Arial Narrow" panose="020B0606020202030204" pitchFamily="34" charset="0"/>
              </a:rPr>
              <a:t>бюджет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наличие </a:t>
            </a:r>
            <a:r>
              <a:rPr lang="ru-RU" sz="2000" dirty="0" smtClean="0">
                <a:latin typeface="Arial Narrow" panose="020B0606020202030204" pitchFamily="34" charset="0"/>
              </a:rPr>
              <a:t>санитарной комнаты</a:t>
            </a:r>
            <a:endParaRPr lang="ru-RU" sz="2000" dirty="0">
              <a:latin typeface="Arial Narrow" panose="020B0606020202030204" pitchFamily="34" charset="0"/>
            </a:endParaRPr>
          </a:p>
          <a:p>
            <a:r>
              <a:rPr lang="ru-RU" sz="2000" dirty="0">
                <a:latin typeface="Arial Narrow" panose="020B0606020202030204" pitchFamily="34" charset="0"/>
              </a:rPr>
              <a:t>т</a:t>
            </a:r>
            <a:r>
              <a:rPr lang="ru-RU" sz="2000" dirty="0" smtClean="0">
                <a:latin typeface="Arial Narrow" panose="020B0606020202030204" pitchFamily="34" charset="0"/>
              </a:rPr>
              <a:t>олько косметический ремонт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штат </a:t>
            </a:r>
            <a:r>
              <a:rPr lang="ru-RU" sz="2000" dirty="0">
                <a:latin typeface="Arial Narrow" panose="020B0606020202030204" pitchFamily="34" charset="0"/>
              </a:rPr>
              <a:t>не менее 2 </a:t>
            </a:r>
            <a:r>
              <a:rPr lang="ru-RU" sz="2000" dirty="0" smtClean="0">
                <a:latin typeface="Arial Narrow" panose="020B0606020202030204" pitchFamily="34" charset="0"/>
              </a:rPr>
              <a:t>сотрудников</a:t>
            </a:r>
            <a:endParaRPr lang="ru-RU" sz="2000" dirty="0">
              <a:latin typeface="Arial Narrow" panose="020B0606020202030204" pitchFamily="34" charset="0"/>
            </a:endParaRPr>
          </a:p>
          <a:p>
            <a:r>
              <a:rPr lang="ru-RU" sz="2000" dirty="0" smtClean="0">
                <a:latin typeface="Arial Narrow" panose="020B0606020202030204" pitchFamily="34" charset="0"/>
              </a:rPr>
              <a:t>площадь не менее 80 м</a:t>
            </a:r>
            <a:r>
              <a:rPr lang="ru-RU" sz="2000" baseline="30000" dirty="0" smtClean="0">
                <a:latin typeface="Arial Narrow" panose="020B0606020202030204" pitchFamily="34" charset="0"/>
              </a:rPr>
              <a:t>2</a:t>
            </a:r>
            <a:endParaRPr lang="ru-RU" sz="2000" dirty="0">
              <a:latin typeface="Arial Narrow" panose="020B0606020202030204" pitchFamily="34" charset="0"/>
            </a:endParaRPr>
          </a:p>
          <a:p>
            <a:r>
              <a:rPr lang="ru-RU" sz="2000" dirty="0" smtClean="0">
                <a:latin typeface="Arial Narrow" panose="020B0606020202030204" pitchFamily="34" charset="0"/>
              </a:rPr>
              <a:t>дизайн-проект с описанием функциональных зон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индивидуальность и уникальность</a:t>
            </a:r>
          </a:p>
          <a:p>
            <a:r>
              <a:rPr lang="ru-RU" sz="2000" dirty="0">
                <a:latin typeface="Arial Narrow" panose="020B0606020202030204" pitchFamily="34" charset="0"/>
              </a:rPr>
              <a:t>наличие условий для ММГН</a:t>
            </a:r>
          </a:p>
          <a:p>
            <a:r>
              <a:rPr lang="ru-RU" sz="2000" dirty="0" smtClean="0">
                <a:latin typeface="Arial Narrow" panose="020B0606020202030204" pitchFamily="34" charset="0"/>
              </a:rPr>
              <a:t>высокоскоростной интернет</a:t>
            </a:r>
          </a:p>
          <a:p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</a:rPr>
              <a:t>мы называем их модельными</a:t>
            </a:r>
            <a:endParaRPr lang="ru-RU" sz="2000" dirty="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315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45" y="437293"/>
            <a:ext cx="4822354" cy="3444539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Модельные библиотеки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1200" dirty="0">
                <a:latin typeface="Arial Narrow" panose="020B0606020202030204" pitchFamily="34" charset="0"/>
              </a:rPr>
              <a:t>Центральная детская библиотека Муниципального бюджетного учреждения культуры «</a:t>
            </a:r>
            <a:r>
              <a:rPr lang="ru-RU" sz="1200" dirty="0" err="1">
                <a:latin typeface="Arial Narrow" panose="020B0606020202030204" pitchFamily="34" charset="0"/>
              </a:rPr>
              <a:t>Тюхтетская</a:t>
            </a:r>
            <a:r>
              <a:rPr lang="ru-RU" sz="1200" dirty="0">
                <a:latin typeface="Arial Narrow" panose="020B0606020202030204" pitchFamily="34" charset="0"/>
              </a:rPr>
              <a:t> </a:t>
            </a:r>
            <a:r>
              <a:rPr lang="ru-RU" sz="1200" dirty="0" err="1">
                <a:latin typeface="Arial Narrow" panose="020B0606020202030204" pitchFamily="34" charset="0"/>
              </a:rPr>
              <a:t>межпоселенческая</a:t>
            </a:r>
            <a:r>
              <a:rPr lang="ru-RU" sz="1200" dirty="0">
                <a:latin typeface="Arial Narrow" panose="020B0606020202030204" pitchFamily="34" charset="0"/>
              </a:rPr>
              <a:t> библиотечная система»</a:t>
            </a:r>
          </a:p>
          <a:p>
            <a:r>
              <a:rPr lang="ru-RU" sz="1200" dirty="0">
                <a:latin typeface="Arial Narrow" panose="020B0606020202030204" pitchFamily="34" charset="0"/>
              </a:rPr>
              <a:t>2025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628437"/>
            <a:ext cx="5157787" cy="3437863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ru-RU" sz="1200" dirty="0">
                <a:latin typeface="Arial Narrow" panose="020B0606020202030204" pitchFamily="34" charset="0"/>
              </a:rPr>
              <a:t>Филиал № 5 </a:t>
            </a:r>
            <a:r>
              <a:rPr lang="ru-RU" sz="1200" dirty="0" err="1">
                <a:latin typeface="Arial Narrow" panose="020B0606020202030204" pitchFamily="34" charset="0"/>
              </a:rPr>
              <a:t>Большекосульская</a:t>
            </a:r>
            <a:r>
              <a:rPr lang="ru-RU" sz="1200" dirty="0">
                <a:latin typeface="Arial Narrow" panose="020B0606020202030204" pitchFamily="34" charset="0"/>
              </a:rPr>
              <a:t> библиотека муниципального бюджетного учреждения культуры «Централизованная библиотечная система» </a:t>
            </a:r>
            <a:r>
              <a:rPr lang="ru-RU" sz="1200" dirty="0" err="1">
                <a:latin typeface="Arial Narrow" panose="020B0606020202030204" pitchFamily="34" charset="0"/>
              </a:rPr>
              <a:t>Боготольского</a:t>
            </a:r>
            <a:r>
              <a:rPr lang="ru-RU" sz="1200" dirty="0"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latin typeface="Arial Narrow" panose="020B0606020202030204" pitchFamily="34" charset="0"/>
              </a:rPr>
              <a:t>района</a:t>
            </a:r>
          </a:p>
          <a:p>
            <a:r>
              <a:rPr lang="ru-RU" sz="1200" dirty="0" smtClean="0">
                <a:latin typeface="Arial Narrow" panose="020B0606020202030204" pitchFamily="34" charset="0"/>
              </a:rPr>
              <a:t>2021</a:t>
            </a:r>
            <a:endParaRPr lang="ru-RU" sz="1200" dirty="0">
              <a:latin typeface="Arial Narrow" panose="020B0606020202030204" pitchFamily="34" charset="0"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402" y="2505075"/>
            <a:ext cx="4912784" cy="3684588"/>
          </a:xfrm>
        </p:spPr>
      </p:pic>
    </p:spTree>
    <p:extLst>
      <p:ext uri="{BB962C8B-B14F-4D97-AF65-F5344CB8AC3E}">
        <p14:creationId xmlns:p14="http://schemas.microsoft.com/office/powerpoint/2010/main" val="3859103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858" y="1706731"/>
            <a:ext cx="4822354" cy="344453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4A5F6B-E45F-4640-875E-A14617D1F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901" y="3335296"/>
            <a:ext cx="5648467" cy="1141497"/>
          </a:xfrm>
        </p:spPr>
        <p:txBody>
          <a:bodyPr>
            <a:noAutofit/>
          </a:bodyPr>
          <a:lstStyle/>
          <a:p>
            <a:pPr fontAlgn="ctr"/>
            <a:r>
              <a:rPr lang="ru-RU" sz="2900" dirty="0" smtClean="0">
                <a:latin typeface="Arial Narrow" panose="020B0606020202030204" pitchFamily="34" charset="0"/>
              </a:rPr>
              <a:t>Детские культурно-просветительские центры на базе учреждений культуры</a:t>
            </a:r>
            <a:endParaRPr lang="ru-RU" sz="2900" dirty="0">
              <a:latin typeface="Arial Narrow" panose="020B060602020203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019800" y="421979"/>
            <a:ext cx="6172200" cy="445186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000" dirty="0">
                <a:latin typeface="Arial Narrow" panose="020B0606020202030204" pitchFamily="34" charset="0"/>
              </a:rPr>
              <a:t>Изолированное </a:t>
            </a:r>
            <a:r>
              <a:rPr lang="ru-RU" sz="2000" dirty="0" smtClean="0">
                <a:latin typeface="Arial Narrow" panose="020B0606020202030204" pitchFamily="34" charset="0"/>
              </a:rPr>
              <a:t>помещение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000" dirty="0" smtClean="0">
                <a:latin typeface="Arial Narrow" panose="020B0606020202030204" pitchFamily="34" charset="0"/>
              </a:rPr>
              <a:t>Площадь:</a:t>
            </a: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sz="2000" dirty="0" smtClean="0">
                <a:latin typeface="Arial Narrow" panose="020B0606020202030204" pitchFamily="34" charset="0"/>
              </a:rPr>
              <a:t>50 </a:t>
            </a:r>
            <a:r>
              <a:rPr lang="ru-RU" sz="2000" dirty="0">
                <a:latin typeface="Arial Narrow" panose="020B0606020202030204" pitchFamily="34" charset="0"/>
              </a:rPr>
              <a:t>м</a:t>
            </a:r>
            <a:r>
              <a:rPr lang="ru-RU" sz="2000" baseline="30000" dirty="0">
                <a:latin typeface="Arial Narrow" panose="020B0606020202030204" pitchFamily="34" charset="0"/>
              </a:rPr>
              <a:t>2</a:t>
            </a:r>
            <a:r>
              <a:rPr lang="ru-RU" sz="2000" dirty="0" smtClean="0">
                <a:latin typeface="Arial Narrow" panose="020B0606020202030204" pitchFamily="34" charset="0"/>
              </a:rPr>
              <a:t>.</a:t>
            </a:r>
            <a:r>
              <a:rPr lang="ru-RU" sz="2000" dirty="0">
                <a:latin typeface="Arial Narrow" panose="020B0606020202030204" pitchFamily="34" charset="0"/>
              </a:rPr>
              <a:t> для муниципальных центральных библиотек</a:t>
            </a:r>
            <a:r>
              <a:rPr lang="ru-RU" sz="2000" dirty="0" smtClean="0">
                <a:latin typeface="Arial Narrow" panose="020B0606020202030204" pitchFamily="34" charset="0"/>
              </a:rPr>
              <a:t>;</a:t>
            </a: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Char char="-"/>
            </a:pPr>
            <a:r>
              <a:rPr lang="ru-RU" sz="2000" dirty="0" smtClean="0">
                <a:latin typeface="Arial Narrow" panose="020B0606020202030204" pitchFamily="34" charset="0"/>
              </a:rPr>
              <a:t>25 м</a:t>
            </a:r>
            <a:r>
              <a:rPr lang="ru-RU" sz="2000" baseline="30000" dirty="0" smtClean="0">
                <a:latin typeface="Arial Narrow" panose="020B0606020202030204" pitchFamily="34" charset="0"/>
              </a:rPr>
              <a:t>2</a:t>
            </a:r>
            <a:r>
              <a:rPr lang="ru-RU" sz="2000" dirty="0" smtClean="0">
                <a:latin typeface="Arial Narrow" panose="020B0606020202030204" pitchFamily="34" charset="0"/>
              </a:rPr>
              <a:t>.</a:t>
            </a:r>
            <a:r>
              <a:rPr lang="ru-RU" sz="2000" dirty="0">
                <a:latin typeface="Arial Narrow" panose="020B0606020202030204" pitchFamily="34" charset="0"/>
              </a:rPr>
              <a:t> для муниципальных малых </a:t>
            </a:r>
            <a:r>
              <a:rPr lang="ru-RU" sz="2000" dirty="0" smtClean="0">
                <a:latin typeface="Arial Narrow" panose="020B0606020202030204" pitchFamily="34" charset="0"/>
              </a:rPr>
              <a:t>библиотек.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ru-RU" sz="2000" dirty="0" smtClean="0">
                <a:latin typeface="Arial Narrow" panose="020B0606020202030204" pitchFamily="34" charset="0"/>
              </a:rPr>
              <a:t>Только косметический ремонт</a:t>
            </a:r>
            <a:endParaRPr lang="ru-RU" sz="2000" dirty="0">
              <a:latin typeface="Arial Narrow" panose="020B0606020202030204" pitchFamily="34" charset="0"/>
            </a:endParaRPr>
          </a:p>
          <a:p>
            <a:pPr>
              <a:spcBef>
                <a:spcPts val="0"/>
              </a:spcBef>
            </a:pPr>
            <a:r>
              <a:rPr lang="ru-RU" sz="2000" dirty="0">
                <a:latin typeface="Arial Narrow" panose="020B0606020202030204" pitchFamily="34" charset="0"/>
              </a:rPr>
              <a:t>Закупка не менее 500 экз. </a:t>
            </a:r>
            <a:r>
              <a:rPr lang="ru-RU" sz="2000" dirty="0" smtClean="0">
                <a:latin typeface="Arial Narrow" panose="020B0606020202030204" pitchFamily="34" charset="0"/>
              </a:rPr>
              <a:t>книг </a:t>
            </a:r>
            <a:r>
              <a:rPr lang="ru-RU" sz="2000" i="1" dirty="0" smtClean="0">
                <a:latin typeface="Arial Narrow" panose="020B0606020202030204" pitchFamily="34" charset="0"/>
              </a:rPr>
              <a:t>(без учёта настольных игр)</a:t>
            </a:r>
          </a:p>
          <a:p>
            <a:pPr>
              <a:spcBef>
                <a:spcPts val="0"/>
              </a:spcBef>
            </a:pPr>
            <a:r>
              <a:rPr lang="ru-RU" sz="2000" i="1" dirty="0" smtClean="0">
                <a:latin typeface="Arial Narrow" panose="020B0606020202030204" pitchFamily="34" charset="0"/>
              </a:rPr>
              <a:t>Модельные библиотеки не могут участвовать в конкурсе на создание ДКПЦ. Но после создания на базе ДКПЦ можно подавать на модельную. Модернизированные библиотеки могут участвовать в конкурсе.</a:t>
            </a:r>
          </a:p>
          <a:p>
            <a:pPr>
              <a:spcBef>
                <a:spcPts val="0"/>
              </a:spcBef>
            </a:pPr>
            <a:r>
              <a:rPr lang="ru-RU" sz="2000" i="1" dirty="0" smtClean="0">
                <a:latin typeface="Arial Narrow" panose="020B0606020202030204" pitchFamily="34" charset="0"/>
              </a:rPr>
              <a:t>Нет требований к организации </a:t>
            </a:r>
            <a:r>
              <a:rPr lang="ru-RU" sz="2000" i="1" dirty="0" err="1" smtClean="0">
                <a:latin typeface="Arial Narrow" panose="020B0606020202030204" pitchFamily="34" charset="0"/>
              </a:rPr>
              <a:t>сан.комнат</a:t>
            </a:r>
            <a:r>
              <a:rPr lang="ru-RU" sz="2000" i="1" dirty="0" smtClean="0"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65901" y="4743587"/>
            <a:ext cx="54538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 Narrow" panose="020B0606020202030204" pitchFamily="34" charset="0"/>
              </a:rPr>
              <a:t>Современные, универсальные и комфортные пространства, где развиваются и апробируются культурно-просветительские программы для творческого и интеллектуального развития детей и подростков в библиотеках, культурно-досуговых учреждениях клубного типа и музеях</a:t>
            </a:r>
          </a:p>
        </p:txBody>
      </p:sp>
    </p:spTree>
    <p:extLst>
      <p:ext uri="{BB962C8B-B14F-4D97-AF65-F5344CB8AC3E}">
        <p14:creationId xmlns:p14="http://schemas.microsoft.com/office/powerpoint/2010/main" val="1833485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Arial Narrow" panose="020B0606020202030204" pitchFamily="34" charset="0"/>
              </a:rPr>
              <a:t>Детский культурно-просветительский центр «ДАНКО»</a:t>
            </a:r>
            <a:r>
              <a:rPr lang="ru-RU" sz="3600" dirty="0">
                <a:latin typeface="Arial Narrow" panose="020B0606020202030204" pitchFamily="34" charset="0"/>
              </a:rPr>
              <a:t> </a:t>
            </a:r>
            <a:r>
              <a:rPr lang="ru-RU" sz="3600" dirty="0" smtClean="0">
                <a:latin typeface="Arial Narrow" panose="020B0606020202030204" pitchFamily="34" charset="0"/>
              </a:rPr>
              <a:t/>
            </a:r>
            <a:br>
              <a:rPr lang="ru-RU" sz="3600" dirty="0" smtClean="0">
                <a:latin typeface="Arial Narrow" panose="020B0606020202030204" pitchFamily="34" charset="0"/>
              </a:rPr>
            </a:br>
            <a:r>
              <a:rPr lang="ru-RU" sz="3600" dirty="0" smtClean="0">
                <a:latin typeface="Arial Narrow" panose="020B0606020202030204" pitchFamily="34" charset="0"/>
              </a:rPr>
              <a:t>на </a:t>
            </a:r>
            <a:r>
              <a:rPr lang="ru-RU" sz="3600" dirty="0">
                <a:latin typeface="Arial Narrow" panose="020B0606020202030204" pitchFamily="34" charset="0"/>
              </a:rPr>
              <a:t>базе </a:t>
            </a:r>
            <a:r>
              <a:rPr lang="ru-RU" sz="3600" dirty="0" err="1" smtClean="0">
                <a:latin typeface="Arial Narrow" panose="020B0606020202030204" pitchFamily="34" charset="0"/>
              </a:rPr>
              <a:t>Шушенской</a:t>
            </a:r>
            <a:r>
              <a:rPr lang="ru-RU" sz="3600" dirty="0" smtClean="0">
                <a:latin typeface="Arial Narrow" panose="020B0606020202030204" pitchFamily="34" charset="0"/>
              </a:rPr>
              <a:t> ДБ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94" y="1825625"/>
            <a:ext cx="4604612" cy="435133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2109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84448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Arial Narrow" panose="020B0606020202030204" pitchFamily="34" charset="0"/>
              </a:rPr>
              <a:t>Детские культурно-просветительские центры на базе </a:t>
            </a:r>
            <a:r>
              <a:rPr lang="ru-RU" sz="4000" dirty="0" smtClean="0">
                <a:latin typeface="Arial Narrow" panose="020B0606020202030204" pitchFamily="34" charset="0"/>
              </a:rPr>
              <a:t>библиотек Красноярского края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2000" b="0" dirty="0" err="1">
                <a:latin typeface="Arial Narrow" panose="020B0606020202030204" pitchFamily="34" charset="0"/>
              </a:rPr>
              <a:t>Рощинская</a:t>
            </a:r>
            <a:r>
              <a:rPr lang="ru-RU" sz="2000" b="0" dirty="0">
                <a:latin typeface="Arial Narrow" panose="020B0606020202030204" pitchFamily="34" charset="0"/>
              </a:rPr>
              <a:t> сельская библиотека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379" y="2505075"/>
            <a:ext cx="4400605" cy="368458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ru-RU" sz="2000" b="0" dirty="0">
                <a:latin typeface="Arial Narrow" panose="020B0606020202030204" pitchFamily="34" charset="0"/>
              </a:rPr>
              <a:t>Красноярская краевая детская библиотека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4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19640"/>
            <a:ext cx="5183188" cy="3455458"/>
          </a:xfrm>
        </p:spPr>
      </p:pic>
    </p:spTree>
    <p:extLst>
      <p:ext uri="{BB962C8B-B14F-4D97-AF65-F5344CB8AC3E}">
        <p14:creationId xmlns:p14="http://schemas.microsoft.com/office/powerpoint/2010/main" val="3490389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23" y="339571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4606" y="412150"/>
            <a:ext cx="7841942" cy="238760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Пространство – это сценарий, а не декорации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4606" y="2964122"/>
            <a:ext cx="7841942" cy="199196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sz="2800" dirty="0">
                <a:latin typeface="Arial Narrow" panose="020B0606020202030204" pitchFamily="34" charset="0"/>
              </a:rPr>
              <a:t>модернизация </a:t>
            </a:r>
            <a:r>
              <a:rPr lang="ru-RU" sz="2800" dirty="0" smtClean="0">
                <a:latin typeface="Arial Narrow" panose="020B0606020202030204" pitchFamily="34" charset="0"/>
              </a:rPr>
              <a:t>– это не </a:t>
            </a:r>
            <a:r>
              <a:rPr lang="ru-RU" sz="2800" dirty="0">
                <a:latin typeface="Arial Narrow" panose="020B0606020202030204" pitchFamily="34" charset="0"/>
              </a:rPr>
              <a:t>только новый интерьер, оборудование и техническое оснащение, но прежде всего изменение подходов: от отдельных мероприятий к продуманным программам, от разовых посещений к устойчивому взаимодействию с читателями, от «проведения событий» к достижению конкретных результатов</a:t>
            </a:r>
            <a:r>
              <a:rPr lang="ru-RU" sz="2800" dirty="0" smtClean="0">
                <a:latin typeface="Arial Narrow" panose="020B0606020202030204" pitchFamily="34" charset="0"/>
              </a:rPr>
              <a:t>.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50264" y="996518"/>
            <a:ext cx="3764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модернизация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начинается не с ремонта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7149" y="5830670"/>
            <a:ext cx="119315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Arial Narrow" panose="020B0606020202030204" pitchFamily="34" charset="0"/>
              </a:rPr>
              <a:t>В</a:t>
            </a:r>
            <a:r>
              <a:rPr lang="ru-RU" sz="2400" dirty="0" smtClean="0">
                <a:latin typeface="Arial Narrow" panose="020B0606020202030204" pitchFamily="34" charset="0"/>
              </a:rPr>
              <a:t>ажная </a:t>
            </a:r>
            <a:r>
              <a:rPr lang="ru-RU" sz="2400" dirty="0">
                <a:latin typeface="Arial Narrow" panose="020B0606020202030204" pitchFamily="34" charset="0"/>
              </a:rPr>
              <a:t>последовательность: проект — пространство — ежедневная работа. </a:t>
            </a:r>
            <a:endParaRPr lang="ru-RU" sz="2400" dirty="0" smtClean="0">
              <a:latin typeface="Arial Narrow" panose="020B0606020202030204" pitchFamily="34" charset="0"/>
            </a:endParaRPr>
          </a:p>
          <a:p>
            <a:r>
              <a:rPr lang="ru-RU" sz="1600" i="1" dirty="0" smtClean="0">
                <a:latin typeface="Arial Narrow" panose="020B0606020202030204" pitchFamily="34" charset="0"/>
              </a:rPr>
              <a:t>Если </a:t>
            </a:r>
            <a:r>
              <a:rPr lang="ru-RU" sz="1600" i="1" dirty="0">
                <a:latin typeface="Arial Narrow" panose="020B0606020202030204" pitchFamily="34" charset="0"/>
              </a:rPr>
              <a:t>из неё выпадает третий элемент, мы получаем красивый объект, который довольно быстро начинает работать по старым правилам.</a:t>
            </a:r>
          </a:p>
        </p:txBody>
      </p:sp>
    </p:spTree>
    <p:extLst>
      <p:ext uri="{BB962C8B-B14F-4D97-AF65-F5344CB8AC3E}">
        <p14:creationId xmlns:p14="http://schemas.microsoft.com/office/powerpoint/2010/main" val="1226045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78" y="277426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6261" y="350005"/>
            <a:ext cx="7841942" cy="2387600"/>
          </a:xfrm>
        </p:spPr>
        <p:txBody>
          <a:bodyPr>
            <a:normAutofit/>
          </a:bodyPr>
          <a:lstStyle/>
          <a:p>
            <a:pPr algn="l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Зонирование – это не только про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визуал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Narrow" panose="020B0606020202030204" pitchFamily="34" charset="0"/>
              </a:rPr>
              <a:t>: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1919" y="934373"/>
            <a:ext cx="3764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модернизация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начинается не с ремонта</a:t>
            </a:r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38836" y="3138256"/>
            <a:ext cx="7554896" cy="3719744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Arial Narrow" panose="020B0606020202030204" pitchFamily="34" charset="0"/>
              </a:rPr>
              <a:t>Что здесь делает посетитель?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Arial Narrow" panose="020B0606020202030204" pitchFamily="34" charset="0"/>
              </a:rPr>
              <a:t>С какими книгами и ресурсами он работает?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Arial Narrow" panose="020B0606020202030204" pitchFamily="34" charset="0"/>
              </a:rPr>
              <a:t>Что он создаёт?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Arial Narrow" panose="020B0606020202030204" pitchFamily="34" charset="0"/>
              </a:rPr>
              <a:t>Почему эта деятельность происходит именно в библиотеке?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Arial Narrow" panose="020B0606020202030204" pitchFamily="34" charset="0"/>
              </a:rPr>
              <a:t>Захочет ли он вернуться и продолжить?</a:t>
            </a:r>
            <a:endParaRPr lang="ru-RU" sz="28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024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84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878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Arial Narrow" panose="020B0606020202030204" pitchFamily="34" charset="0"/>
              </a:rPr>
              <a:t>Что дают программы и циклы мероприятий</a:t>
            </a:r>
            <a:r>
              <a:rPr lang="ru-RU" b="1" dirty="0" smtClean="0">
                <a:latin typeface="Arial Narrow" panose="020B0606020202030204" pitchFamily="34" charset="0"/>
              </a:rPr>
              <a:t>?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 rot="16200000">
            <a:off x="4507269" y="-1485161"/>
            <a:ext cx="3799642" cy="111377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Системные форматы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i="1" dirty="0" smtClean="0">
                <a:latin typeface="Arial Narrow" panose="020B0606020202030204" pitchFamily="34" charset="0"/>
              </a:rPr>
              <a:t>помогают выстраивать логику развития темы, удерживать интерес, возвращать человека в библиотеку снова и снова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>
                <a:latin typeface="Arial Narrow" panose="020B0606020202030204" pitchFamily="34" charset="0"/>
              </a:rPr>
              <a:t>Ц</a:t>
            </a:r>
            <a:r>
              <a:rPr lang="ru-RU" b="1" dirty="0" smtClean="0">
                <a:latin typeface="Arial Narrow" panose="020B0606020202030204" pitchFamily="34" charset="0"/>
              </a:rPr>
              <a:t>икл мероприятий </a:t>
            </a:r>
            <a:r>
              <a:rPr lang="ru-RU" i="1" dirty="0" smtClean="0">
                <a:latin typeface="Arial Narrow" panose="020B0606020202030204" pitchFamily="34" charset="0"/>
              </a:rPr>
              <a:t>позволяет глубже раскрывать тему</a:t>
            </a:r>
            <a:r>
              <a:rPr lang="ru-RU" dirty="0" smtClean="0">
                <a:latin typeface="Arial Narrow" panose="020B0606020202030204" pitchFamily="34" charset="0"/>
              </a:rPr>
              <a:t>, а не ограничиваться поверхностным знакомством.</a:t>
            </a:r>
            <a:br>
              <a:rPr lang="ru-RU" dirty="0" smtClean="0">
                <a:latin typeface="Arial Narrow" panose="020B0606020202030204" pitchFamily="34" charset="0"/>
              </a:rPr>
            </a:b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9732" y="6122892"/>
            <a:ext cx="94724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Программы, циклы и лаборатории — это не просто форма работы, а способ говорить с читателем на языке смысла, интереса и интеллекта.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570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84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Почему это работает?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6959" y="1709396"/>
            <a:ext cx="56380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Arial Narrow" panose="020B0606020202030204" pitchFamily="34" charset="0"/>
              </a:rPr>
              <a:t>программа                     сериал</a:t>
            </a:r>
            <a:endParaRPr lang="ru-RU" sz="36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6215">
            <a:off x="4878242" y="1188289"/>
            <a:ext cx="2943636" cy="160042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276959" y="2633539"/>
            <a:ext cx="56477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>
                <a:latin typeface="Arial Narrow" panose="020B0606020202030204" pitchFamily="34" charset="0"/>
              </a:rPr>
              <a:t>занятие                          эпизод</a:t>
            </a:r>
            <a:endParaRPr lang="ru-RU" sz="36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02266">
            <a:off x="4651613" y="1794629"/>
            <a:ext cx="2307709" cy="253395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155102" y="4621027"/>
            <a:ext cx="80224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 Narrow" panose="020B0606020202030204" pitchFamily="34" charset="0"/>
              </a:rPr>
              <a:t>Участники приходят ради сюжета, развития героев и финала. Наша задача </a:t>
            </a:r>
            <a:r>
              <a:rPr lang="ru-RU" sz="2800" dirty="0" smtClean="0">
                <a:latin typeface="Arial Narrow" panose="020B0606020202030204" pitchFamily="34" charset="0"/>
              </a:rPr>
              <a:t>– </a:t>
            </a:r>
            <a:r>
              <a:rPr lang="ru-RU" sz="2800" dirty="0">
                <a:latin typeface="Arial Narrow" panose="020B0606020202030204" pitchFamily="34" charset="0"/>
              </a:rPr>
              <a:t>спроектировать «Дорожную карту» на год, а не одно мероприятие.</a:t>
            </a:r>
          </a:p>
        </p:txBody>
      </p:sp>
    </p:spTree>
    <p:extLst>
      <p:ext uri="{BB962C8B-B14F-4D97-AF65-F5344CB8AC3E}">
        <p14:creationId xmlns:p14="http://schemas.microsoft.com/office/powerpoint/2010/main" val="4050329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84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0627" y="4950441"/>
            <a:ext cx="10515600" cy="181878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Формула программы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8003" y="6399891"/>
            <a:ext cx="11760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Аудитория + необходимое изменение + книги и ресурсы + последовательность действия + итоговый продукт + оценка результата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1154" y="196215"/>
            <a:ext cx="23935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Arial Narrow" panose="020B0606020202030204" pitchFamily="34" charset="0"/>
              </a:rPr>
              <a:t>Аудитория +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2051" flipH="1">
            <a:off x="4819311" y="2594599"/>
            <a:ext cx="2797521" cy="14601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4865">
            <a:off x="2811933" y="23841"/>
            <a:ext cx="1582170" cy="16075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05594" flipH="1">
            <a:off x="1345000" y="1858434"/>
            <a:ext cx="1007307" cy="92366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1156">
            <a:off x="7956950" y="1120993"/>
            <a:ext cx="1399708" cy="149623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431154" y="1081130"/>
            <a:ext cx="48766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Narrow" panose="020B0606020202030204" pitchFamily="34" charset="0"/>
              </a:rPr>
              <a:t>необходимое изменение +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307810" y="1081130"/>
            <a:ext cx="33489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Narrow" panose="020B0606020202030204" pitchFamily="34" charset="0"/>
              </a:rPr>
              <a:t>книги и ресурсы +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149880" y="1807704"/>
            <a:ext cx="58945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Narrow" panose="020B0606020202030204" pitchFamily="34" charset="0"/>
              </a:rPr>
              <a:t>последовательность действия +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713670" y="2470909"/>
            <a:ext cx="36263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Narrow" panose="020B0606020202030204" pitchFamily="34" charset="0"/>
              </a:rPr>
              <a:t>итоговый продукт +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786353" y="3001517"/>
            <a:ext cx="34772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Arial Narrow" panose="020B0606020202030204" pitchFamily="34" charset="0"/>
              </a:rPr>
              <a:t>оценка результата</a:t>
            </a:r>
          </a:p>
        </p:txBody>
      </p:sp>
    </p:spTree>
    <p:extLst>
      <p:ext uri="{BB962C8B-B14F-4D97-AF65-F5344CB8AC3E}">
        <p14:creationId xmlns:p14="http://schemas.microsoft.com/office/powerpoint/2010/main" val="3542348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84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Arial Narrow" panose="020B0606020202030204" pitchFamily="34" charset="0"/>
              </a:rPr>
              <a:t>Программы. Из опыта работы Красноярской краевой детской библиотеки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 rot="16200000">
            <a:off x="4376694" y="-1615737"/>
            <a:ext cx="3799642" cy="1139892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«</a:t>
            </a:r>
            <a:r>
              <a:rPr lang="ru-RU" b="1" dirty="0" err="1" smtClean="0">
                <a:latin typeface="Arial Narrow" panose="020B0606020202030204" pitchFamily="34" charset="0"/>
              </a:rPr>
              <a:t>Я+Мама</a:t>
            </a:r>
            <a:r>
              <a:rPr lang="ru-RU" b="1" dirty="0" smtClean="0">
                <a:latin typeface="Arial Narrow" panose="020B0606020202030204" pitchFamily="34" charset="0"/>
              </a:rPr>
              <a:t>»: </a:t>
            </a:r>
            <a:r>
              <a:rPr lang="en-US" sz="1200" dirty="0" smtClean="0">
                <a:latin typeface="Arial Narrow" panose="020B0606020202030204" pitchFamily="34" charset="0"/>
                <a:hlinkClick r:id="rId3"/>
              </a:rPr>
              <a:t>https</a:t>
            </a:r>
            <a:r>
              <a:rPr lang="en-US" sz="1200" dirty="0">
                <a:latin typeface="Arial Narrow" panose="020B0606020202030204" pitchFamily="34" charset="0"/>
                <a:hlinkClick r:id="rId3"/>
              </a:rPr>
              <a:t>://kkdb.ru/images/materials/metod/2020_metod/</a:t>
            </a:r>
            <a:r>
              <a:rPr lang="ru-RU" sz="1200" dirty="0">
                <a:latin typeface="Arial Narrow" panose="020B0606020202030204" pitchFamily="34" charset="0"/>
                <a:hlinkClick r:id="rId3"/>
              </a:rPr>
              <a:t>Я%20+мама%20Макошина.</a:t>
            </a:r>
            <a:r>
              <a:rPr lang="en-US" sz="1200" dirty="0" smtClean="0">
                <a:latin typeface="Arial Narrow" panose="020B0606020202030204" pitchFamily="34" charset="0"/>
                <a:hlinkClick r:id="rId3"/>
              </a:rPr>
              <a:t>PDF</a:t>
            </a:r>
            <a:r>
              <a:rPr lang="ru-RU" sz="1200" dirty="0" smtClean="0">
                <a:latin typeface="Arial Narrow" panose="020B0606020202030204" pitchFamily="34" charset="0"/>
              </a:rPr>
              <a:t> </a:t>
            </a:r>
            <a:endParaRPr lang="ru-RU" sz="12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«</a:t>
            </a:r>
            <a:r>
              <a:rPr lang="ru-RU" b="1" dirty="0">
                <a:latin typeface="Arial Narrow" panose="020B0606020202030204" pitchFamily="34" charset="0"/>
              </a:rPr>
              <a:t>Компас книжных эмоций»: </a:t>
            </a:r>
            <a:r>
              <a:rPr lang="en-US" sz="1200" dirty="0" smtClean="0">
                <a:latin typeface="Arial Narrow" panose="020B0606020202030204" pitchFamily="34" charset="0"/>
                <a:hlinkClick r:id="rId4"/>
              </a:rPr>
              <a:t>https</a:t>
            </a:r>
            <a:r>
              <a:rPr lang="en-US" sz="1200" dirty="0">
                <a:latin typeface="Arial Narrow" panose="020B0606020202030204" pitchFamily="34" charset="0"/>
                <a:hlinkClick r:id="rId4"/>
              </a:rPr>
              <a:t>://</a:t>
            </a:r>
            <a:r>
              <a:rPr lang="en-US" sz="1200" dirty="0" smtClean="0">
                <a:latin typeface="Arial Narrow" panose="020B0606020202030204" pitchFamily="34" charset="0"/>
                <a:hlinkClick r:id="rId4"/>
              </a:rPr>
              <a:t>www.kkdb.ru/images/materials/metod/2020_metod/</a:t>
            </a:r>
            <a:r>
              <a:rPr lang="ru-RU" sz="1200" dirty="0">
                <a:latin typeface="Arial Narrow" panose="020B0606020202030204" pitchFamily="34" charset="0"/>
                <a:hlinkClick r:id="rId4"/>
              </a:rPr>
              <a:t>ДЕЙНЕКО_И_В__Программа_чтения__</a:t>
            </a:r>
            <a:r>
              <a:rPr lang="ru-RU" sz="1200" dirty="0" err="1">
                <a:latin typeface="Arial Narrow" panose="020B0606020202030204" pitchFamily="34" charset="0"/>
                <a:hlinkClick r:id="rId4"/>
              </a:rPr>
              <a:t>посл</a:t>
            </a:r>
            <a:r>
              <a:rPr lang="ru-RU" sz="1200" dirty="0">
                <a:latin typeface="Arial Narrow" panose="020B0606020202030204" pitchFamily="34" charset="0"/>
                <a:hlinkClick r:id="rId4"/>
              </a:rPr>
              <a:t>._вариант.</a:t>
            </a:r>
            <a:r>
              <a:rPr lang="en-US" sz="1200" dirty="0" smtClean="0">
                <a:latin typeface="Arial Narrow" panose="020B0606020202030204" pitchFamily="34" charset="0"/>
                <a:hlinkClick r:id="rId4"/>
              </a:rPr>
              <a:t>PDF</a:t>
            </a:r>
            <a:endParaRPr lang="ru-RU" sz="1200" dirty="0" smtClean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«Архитектура: </a:t>
            </a:r>
            <a:r>
              <a:rPr lang="ru-RU" b="1" dirty="0">
                <a:latin typeface="Arial Narrow" panose="020B0606020202030204" pitchFamily="34" charset="0"/>
              </a:rPr>
              <a:t>удивительное рядом»:</a:t>
            </a:r>
            <a:r>
              <a:rPr lang="ru-RU" sz="1200" dirty="0" smtClean="0">
                <a:latin typeface="Arial Narrow" panose="020B0606020202030204" pitchFamily="34" charset="0"/>
              </a:rPr>
              <a:t> </a:t>
            </a:r>
            <a:r>
              <a:rPr lang="en-US" sz="1200" dirty="0" smtClean="0">
                <a:latin typeface="Arial Narrow" panose="020B0606020202030204" pitchFamily="34" charset="0"/>
                <a:hlinkClick r:id="rId5"/>
              </a:rPr>
              <a:t>https</a:t>
            </a:r>
            <a:r>
              <a:rPr lang="en-US" sz="1200" dirty="0">
                <a:latin typeface="Arial Narrow" panose="020B0606020202030204" pitchFamily="34" charset="0"/>
                <a:hlinkClick r:id="rId5"/>
              </a:rPr>
              <a:t>://kkdb.ru/images/materials/metod/2021_metod/</a:t>
            </a:r>
            <a:r>
              <a:rPr lang="ru-RU" sz="1200" dirty="0">
                <a:latin typeface="Arial Narrow" panose="020B0606020202030204" pitchFamily="34" charset="0"/>
                <a:hlinkClick r:id="rId5"/>
              </a:rPr>
              <a:t>Программа_Архитектура_испр.%20(1).</a:t>
            </a:r>
            <a:r>
              <a:rPr lang="en-US" sz="1200" dirty="0" smtClean="0">
                <a:latin typeface="Arial Narrow" panose="020B0606020202030204" pitchFamily="34" charset="0"/>
                <a:hlinkClick r:id="rId5"/>
              </a:rPr>
              <a:t>PDF</a:t>
            </a:r>
            <a:endParaRPr lang="ru-RU" sz="1200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>
                <a:latin typeface="Arial Narrow" panose="020B0606020202030204" pitchFamily="34" charset="0"/>
              </a:rPr>
              <a:t>«Развиваемся с наукой»:</a:t>
            </a:r>
            <a:r>
              <a:rPr lang="ru-RU" sz="1200" dirty="0" smtClean="0">
                <a:latin typeface="Arial Narrow" panose="020B0606020202030204" pitchFamily="34" charset="0"/>
              </a:rPr>
              <a:t> </a:t>
            </a:r>
            <a:r>
              <a:rPr lang="en-US" sz="1200" dirty="0">
                <a:latin typeface="Arial Narrow" panose="020B0606020202030204" pitchFamily="34" charset="0"/>
                <a:hlinkClick r:id="rId6"/>
              </a:rPr>
              <a:t>https://kkdb.ru/images/materials/metod/2021_metod/</a:t>
            </a:r>
            <a:r>
              <a:rPr lang="ru-RU" sz="1200" dirty="0">
                <a:latin typeface="Arial Narrow" panose="020B0606020202030204" pitchFamily="34" charset="0"/>
                <a:hlinkClick r:id="rId6"/>
              </a:rPr>
              <a:t>Развиваемся%20с%20наукой.</a:t>
            </a:r>
            <a:r>
              <a:rPr lang="en-US" sz="1200" dirty="0" smtClean="0">
                <a:latin typeface="Arial Narrow" panose="020B0606020202030204" pitchFamily="34" charset="0"/>
                <a:hlinkClick r:id="rId6"/>
              </a:rPr>
              <a:t>PDF</a:t>
            </a:r>
            <a:r>
              <a:rPr lang="ru-RU" sz="1200" dirty="0" smtClean="0">
                <a:latin typeface="Arial Narrow" panose="020B0606020202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>
                <a:latin typeface="Arial Narrow" panose="020B0606020202030204" pitchFamily="34" charset="0"/>
              </a:rPr>
              <a:t>«Первые шаги: искусство рождения книги»:</a:t>
            </a:r>
            <a:r>
              <a:rPr lang="ru-RU" sz="1200" dirty="0" smtClean="0">
                <a:latin typeface="Arial Narrow" panose="020B0606020202030204" pitchFamily="34" charset="0"/>
              </a:rPr>
              <a:t> </a:t>
            </a:r>
            <a:r>
              <a:rPr lang="en-US" sz="1200" dirty="0">
                <a:latin typeface="Arial Narrow" panose="020B0606020202030204" pitchFamily="34" charset="0"/>
                <a:hlinkClick r:id="rId7"/>
              </a:rPr>
              <a:t>https://kkdb.ru/images/materials/metod/2019_metod/</a:t>
            </a:r>
            <a:r>
              <a:rPr lang="ru-RU" sz="1200" dirty="0" err="1">
                <a:latin typeface="Arial Narrow" panose="020B0606020202030204" pitchFamily="34" charset="0"/>
                <a:hlinkClick r:id="rId7"/>
              </a:rPr>
              <a:t>Программа_Ермакова</a:t>
            </a:r>
            <a:r>
              <a:rPr lang="ru-RU" sz="1200" dirty="0">
                <a:latin typeface="Arial Narrow" panose="020B0606020202030204" pitchFamily="34" charset="0"/>
                <a:hlinkClick r:id="rId7"/>
              </a:rPr>
              <a:t>.</a:t>
            </a:r>
            <a:r>
              <a:rPr lang="en-US" sz="1200" dirty="0" smtClean="0">
                <a:latin typeface="Arial Narrow" panose="020B0606020202030204" pitchFamily="34" charset="0"/>
                <a:hlinkClick r:id="rId7"/>
              </a:rPr>
              <a:t>pdf</a:t>
            </a:r>
            <a:r>
              <a:rPr lang="ru-RU" sz="1200" dirty="0" smtClean="0">
                <a:latin typeface="Arial Narrow" panose="020B060602020203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>
                <a:latin typeface="Arial Narrow" panose="020B0606020202030204" pitchFamily="34" charset="0"/>
              </a:rPr>
              <a:t>«Детям об искусстве»: </a:t>
            </a:r>
            <a:r>
              <a:rPr lang="en-US" sz="1200" dirty="0">
                <a:latin typeface="Arial Narrow" panose="020B0606020202030204" pitchFamily="34" charset="0"/>
                <a:hlinkClick r:id="rId8"/>
              </a:rPr>
              <a:t>https://kkdb.ru/images/materials/metod/2024_metod/</a:t>
            </a:r>
            <a:r>
              <a:rPr lang="ru-RU" sz="1200" dirty="0">
                <a:latin typeface="Arial Narrow" panose="020B0606020202030204" pitchFamily="34" charset="0"/>
                <a:hlinkClick r:id="rId8"/>
              </a:rPr>
              <a:t>Детям%20об%20искусстве.</a:t>
            </a:r>
            <a:r>
              <a:rPr lang="en-US" sz="1200" dirty="0" smtClean="0">
                <a:latin typeface="Arial Narrow" panose="020B0606020202030204" pitchFamily="34" charset="0"/>
                <a:hlinkClick r:id="rId8"/>
              </a:rPr>
              <a:t>pdf</a:t>
            </a:r>
            <a:r>
              <a:rPr lang="ru-RU" sz="1200" dirty="0" smtClean="0">
                <a:latin typeface="Arial Narrow" panose="020B0606020202030204" pitchFamily="34" charset="0"/>
              </a:rPr>
              <a:t>   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>
                <a:latin typeface="Arial Narrow" panose="020B0606020202030204" pitchFamily="34" charset="0"/>
              </a:rPr>
              <a:t>«Книжки, картинки и разговоры»: </a:t>
            </a:r>
            <a:r>
              <a:rPr lang="en-US" sz="1200" dirty="0">
                <a:latin typeface="Arial Narrow" panose="020B0606020202030204" pitchFamily="34" charset="0"/>
                <a:hlinkClick r:id="rId9"/>
              </a:rPr>
              <a:t>https://kkdb.ru/images/materials/metod/2024_metod/</a:t>
            </a:r>
            <a:r>
              <a:rPr lang="ru-RU" sz="1200" dirty="0" err="1">
                <a:latin typeface="Arial Narrow" panose="020B0606020202030204" pitchFamily="34" charset="0"/>
                <a:hlinkClick r:id="rId9"/>
              </a:rPr>
              <a:t>ТихиеКниги</a:t>
            </a:r>
            <a:r>
              <a:rPr lang="ru-RU" sz="1200" dirty="0">
                <a:latin typeface="Arial Narrow" panose="020B0606020202030204" pitchFamily="34" charset="0"/>
                <a:hlinkClick r:id="rId9"/>
              </a:rPr>
              <a:t>.</a:t>
            </a:r>
            <a:r>
              <a:rPr lang="en-US" sz="1200" dirty="0" smtClean="0">
                <a:latin typeface="Arial Narrow" panose="020B0606020202030204" pitchFamily="34" charset="0"/>
                <a:hlinkClick r:id="rId9"/>
              </a:rPr>
              <a:t>pdf</a:t>
            </a:r>
            <a:r>
              <a:rPr lang="ru-RU" sz="1200" dirty="0" smtClean="0">
                <a:latin typeface="Arial Narrow" panose="020B0606020202030204" pitchFamily="34" charset="0"/>
              </a:rPr>
              <a:t>  </a:t>
            </a:r>
            <a:endParaRPr lang="ru-RU" sz="1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43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84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Arial Narrow" panose="020B0606020202030204" pitchFamily="34" charset="0"/>
              </a:rPr>
              <a:t>Почему стоит уходить от преобладания игровых и развлекательных форм</a:t>
            </a:r>
            <a:br>
              <a:rPr lang="ru-RU" sz="4000" b="1" dirty="0">
                <a:latin typeface="Arial Narrow" panose="020B0606020202030204" pitchFamily="34" charset="0"/>
              </a:rPr>
            </a:b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 rot="16200000">
            <a:off x="4507269" y="-1485161"/>
            <a:ext cx="3799642" cy="111377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b="1" dirty="0">
                <a:latin typeface="Arial Narrow" panose="020B0606020202030204" pitchFamily="34" charset="0"/>
              </a:rPr>
              <a:t>И</a:t>
            </a:r>
            <a:r>
              <a:rPr lang="ru-RU" b="1" dirty="0" smtClean="0">
                <a:latin typeface="Arial Narrow" panose="020B0606020202030204" pitchFamily="34" charset="0"/>
              </a:rPr>
              <a:t>гра и праздник</a:t>
            </a:r>
            <a:r>
              <a:rPr lang="ru-RU" dirty="0" smtClean="0">
                <a:latin typeface="Arial Narrow" panose="020B0606020202030204" pitchFamily="34" charset="0"/>
              </a:rPr>
              <a:t> не должны исчезать полностью, но они </a:t>
            </a:r>
            <a:r>
              <a:rPr lang="ru-RU" i="1" dirty="0" smtClean="0">
                <a:latin typeface="Arial Narrow" panose="020B0606020202030204" pitchFamily="34" charset="0"/>
              </a:rPr>
              <a:t>не могут быть основой всей работы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>
                <a:latin typeface="Arial Narrow" panose="020B0606020202030204" pitchFamily="34" charset="0"/>
              </a:rPr>
              <a:t>Чрезмерный уклон в развлечение</a:t>
            </a:r>
            <a:r>
              <a:rPr lang="ru-RU" dirty="0">
                <a:latin typeface="Arial Narrow" panose="020B0606020202030204" pitchFamily="34" charset="0"/>
              </a:rPr>
              <a:t> упрощает библиотечную повестку и </a:t>
            </a:r>
            <a:r>
              <a:rPr lang="ru-RU" i="1" dirty="0">
                <a:latin typeface="Arial Narrow" panose="020B0606020202030204" pitchFamily="34" charset="0"/>
              </a:rPr>
              <a:t>не всегда отвечает запросу на развитие, смысл и качественный досуг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8116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84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Профессиональный тест:</a:t>
            </a:r>
            <a:r>
              <a:rPr lang="ru-RU" sz="4000" b="1" dirty="0">
                <a:latin typeface="Arial Narrow" panose="020B0606020202030204" pitchFamily="34" charset="0"/>
              </a:rPr>
              <a:t/>
            </a:r>
            <a:br>
              <a:rPr lang="ru-RU" sz="4000" b="1" dirty="0">
                <a:latin typeface="Arial Narrow" panose="020B0606020202030204" pitchFamily="34" charset="0"/>
              </a:rPr>
            </a:b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 rot="16200000">
            <a:off x="4507269" y="-1485161"/>
            <a:ext cx="3799642" cy="111377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latin typeface="Arial Narrow" panose="020B0606020202030204" pitchFamily="34" charset="0"/>
              </a:rPr>
              <a:t>Если из мероприятия убрать библиотеку, книги, фонд, каталог и компетенции библиотекаря – событие останется практически таким же?</a:t>
            </a:r>
            <a:endParaRPr lang="ru-RU" b="1" dirty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Если ответ «ДА», скорее всего, это универсальный досуг, который с тем же успехом может провести торговый центр, парк или развлекательная площадка.</a:t>
            </a:r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050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84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Какие формы можно считать сильными</a:t>
            </a: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 rot="16200000">
            <a:off x="1311309" y="1364571"/>
            <a:ext cx="3799642" cy="4532791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Читательский клуб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Лаборатории медленного чтения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Литературное расследование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Мастерская читательских медиа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Семейные читательские программы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Литературно-краеведческие маршруты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Научно-популярная лаборатория</a:t>
            </a:r>
            <a:endParaRPr lang="ru-RU" sz="2400" i="1" dirty="0">
              <a:solidFill>
                <a:schemeClr val="tx1">
                  <a:lumMod val="75000"/>
                  <a:lumOff val="2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370832" y="4596737"/>
            <a:ext cx="4647426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200" dirty="0" smtClean="0">
                <a:latin typeface="Arial Narrow" panose="020B0606020202030204" pitchFamily="34" charset="0"/>
              </a:rPr>
              <a:t>Общие признаки этих форм:</a:t>
            </a:r>
          </a:p>
          <a:p>
            <a:pPr algn="r"/>
            <a:r>
              <a:rPr lang="ru-RU" sz="2400" dirty="0" smtClean="0">
                <a:latin typeface="Arial Narrow" panose="020B0606020202030204" pitchFamily="34" charset="0"/>
              </a:rPr>
              <a:t>Содержательнее ядро</a:t>
            </a:r>
          </a:p>
          <a:p>
            <a:pPr algn="r"/>
            <a:r>
              <a:rPr lang="ru-RU" sz="2400" dirty="0" smtClean="0">
                <a:latin typeface="Arial Narrow" panose="020B0606020202030204" pitchFamily="34" charset="0"/>
              </a:rPr>
              <a:t>Активная роль участника</a:t>
            </a:r>
          </a:p>
          <a:p>
            <a:pPr algn="r"/>
            <a:r>
              <a:rPr lang="ru-RU" sz="2400" dirty="0" smtClean="0">
                <a:latin typeface="Arial Narrow" panose="020B0606020202030204" pitchFamily="34" charset="0"/>
              </a:rPr>
              <a:t>Возможность продолжения</a:t>
            </a:r>
          </a:p>
          <a:p>
            <a:pPr algn="r"/>
            <a:r>
              <a:rPr lang="ru-RU" sz="2400" dirty="0" smtClean="0">
                <a:latin typeface="Arial Narrow" panose="020B0606020202030204" pitchFamily="34" charset="0"/>
              </a:rPr>
              <a:t>Видимый результат</a:t>
            </a:r>
            <a:endParaRPr lang="ru-RU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182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097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924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Конструктор библиотечных программ</a:t>
            </a:r>
            <a:r>
              <a:rPr lang="ru-RU" sz="4000" b="1" dirty="0">
                <a:latin typeface="Arial Narrow" panose="020B0606020202030204" pitchFamily="34" charset="0"/>
              </a:rPr>
              <a:t/>
            </a:r>
            <a:br>
              <a:rPr lang="ru-RU" sz="4000" b="1" dirty="0">
                <a:latin typeface="Arial Narrow" panose="020B0606020202030204" pitchFamily="34" charset="0"/>
              </a:rPr>
            </a:b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999631" y="1492914"/>
            <a:ext cx="8606843" cy="36625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200" dirty="0" smtClean="0">
                <a:latin typeface="Arial Narrow" panose="020B0606020202030204" pitchFamily="34" charset="0"/>
              </a:rPr>
              <a:t>Этапы </a:t>
            </a:r>
            <a:r>
              <a:rPr lang="ru-RU" sz="3200" dirty="0" err="1" smtClean="0">
                <a:latin typeface="Arial Narrow" panose="020B0606020202030204" pitchFamily="34" charset="0"/>
              </a:rPr>
              <a:t>интерактива</a:t>
            </a:r>
            <a:r>
              <a:rPr lang="ru-RU" sz="3200" dirty="0" smtClean="0">
                <a:latin typeface="Arial Narrow" panose="020B0606020202030204" pitchFamily="34" charset="0"/>
              </a:rPr>
              <a:t>:</a:t>
            </a:r>
          </a:p>
          <a:p>
            <a:endParaRPr lang="ru-RU" sz="3200" dirty="0" smtClean="0">
              <a:latin typeface="Arial Narrow" panose="020B0606020202030204" pitchFamily="34" charset="0"/>
            </a:endParaRPr>
          </a:p>
          <a:p>
            <a:r>
              <a:rPr lang="ru-RU" sz="2800" dirty="0" smtClean="0">
                <a:latin typeface="Arial Narrow" panose="020B0606020202030204" pitchFamily="34" charset="0"/>
              </a:rPr>
              <a:t>Шаг 1. Определить изменение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5 минут</a:t>
            </a:r>
            <a:endParaRPr lang="ru-RU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2800" dirty="0" smtClean="0">
                <a:latin typeface="Arial Narrow" panose="020B0606020202030204" pitchFamily="34" charset="0"/>
              </a:rPr>
              <a:t>Шаг 2. Найти книжное ядро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5 минут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Шаг 3. Собрать программу из четырёх встреч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10 минут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Шаг 4. Придумать итоговый продукт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5 минут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Шаг 5. Добавить пространство и визуальный образ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5 минут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Шаг 6. Проверка программы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5 минут</a:t>
            </a:r>
          </a:p>
        </p:txBody>
      </p:sp>
    </p:spTree>
    <p:extLst>
      <p:ext uri="{BB962C8B-B14F-4D97-AF65-F5344CB8AC3E}">
        <p14:creationId xmlns:p14="http://schemas.microsoft.com/office/powerpoint/2010/main" val="3440569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097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924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Конструктор библиотечных программ</a:t>
            </a:r>
            <a:r>
              <a:rPr lang="ru-RU" sz="4000" b="1" dirty="0">
                <a:latin typeface="Arial Narrow" panose="020B0606020202030204" pitchFamily="34" charset="0"/>
              </a:rPr>
              <a:t/>
            </a:r>
            <a:br>
              <a:rPr lang="ru-RU" sz="4000" b="1" dirty="0">
                <a:latin typeface="Arial Narrow" panose="020B0606020202030204" pitchFamily="34" charset="0"/>
              </a:rPr>
            </a:b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42207" y="1404634"/>
            <a:ext cx="8975534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dirty="0" smtClean="0">
                <a:latin typeface="Arial Narrow" panose="020B0606020202030204" pitchFamily="34" charset="0"/>
              </a:rPr>
              <a:t>Шаг 1. Определить изменение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5 минут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endParaRPr lang="ru-RU" sz="3200" dirty="0">
              <a:latin typeface="Arial Narrow" panose="020B0606020202030204" pitchFamily="34" charset="0"/>
            </a:endParaRPr>
          </a:p>
          <a:p>
            <a:r>
              <a:rPr lang="ru-RU" sz="3200" dirty="0" smtClean="0">
                <a:latin typeface="Arial Narrow" panose="020B0606020202030204" pitchFamily="34" charset="0"/>
              </a:rPr>
              <a:t>Завершите фразу:</a:t>
            </a:r>
          </a:p>
          <a:p>
            <a:r>
              <a:rPr lang="ru-RU" sz="3200" dirty="0" smtClean="0">
                <a:latin typeface="Arial Narrow" panose="020B0606020202030204" pitchFamily="34" charset="0"/>
              </a:rPr>
              <a:t>«После участия в нашей программе человек сможет…»</a:t>
            </a:r>
            <a:endParaRPr lang="ru-RU" sz="3200" dirty="0"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906" y="4023049"/>
            <a:ext cx="6984604" cy="27392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Например: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Выбирать книги по собственным интересам;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Обсуждать прочитанное и аргументировать мнение;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Находить информацию в краеведческих источниках;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Создавать книжные рекомендации;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Отличать достоверные источники от сомнительных;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Вести семейный читательский дневник и др.</a:t>
            </a:r>
            <a:endParaRPr lang="ru-RU" sz="2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21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097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924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Конструктор библиотечных программ</a:t>
            </a:r>
            <a:r>
              <a:rPr lang="ru-RU" sz="4000" b="1" dirty="0">
                <a:latin typeface="Arial Narrow" panose="020B0606020202030204" pitchFamily="34" charset="0"/>
              </a:rPr>
              <a:t/>
            </a:r>
            <a:br>
              <a:rPr lang="ru-RU" sz="4000" b="1" dirty="0">
                <a:latin typeface="Arial Narrow" panose="020B0606020202030204" pitchFamily="34" charset="0"/>
              </a:rPr>
            </a:b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3735" y="1511836"/>
            <a:ext cx="9047791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dirty="0" smtClean="0">
                <a:latin typeface="Arial Narrow" panose="020B0606020202030204" pitchFamily="34" charset="0"/>
              </a:rPr>
              <a:t>Шаг 2. Найти книжное ядро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5 минут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endParaRPr lang="ru-RU" sz="3200" dirty="0">
              <a:latin typeface="Arial Narrow" panose="020B0606020202030204" pitchFamily="34" charset="0"/>
            </a:endParaRPr>
          </a:p>
          <a:p>
            <a:r>
              <a:rPr lang="ru-RU" sz="3200" dirty="0" smtClean="0">
                <a:latin typeface="Arial Narrow" panose="020B0606020202030204" pitchFamily="34" charset="0"/>
              </a:rPr>
              <a:t>Подберите не менее трёх книг или типов ресурсов, на которых будет строиться программа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6067" y="4367081"/>
            <a:ext cx="10036722" cy="1692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Проверочный вопрос: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smtClean="0">
                <a:latin typeface="Arial Narrow" panose="020B0606020202030204" pitchFamily="34" charset="0"/>
              </a:rPr>
              <a:t>«Можно ли реализовать эту программу без библиотечного фонда?»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ru-RU" sz="2800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Если ответ «ДА», книжное ядро пока недостаточно сильное.</a:t>
            </a:r>
          </a:p>
        </p:txBody>
      </p:sp>
    </p:spTree>
    <p:extLst>
      <p:ext uri="{BB962C8B-B14F-4D97-AF65-F5344CB8AC3E}">
        <p14:creationId xmlns:p14="http://schemas.microsoft.com/office/powerpoint/2010/main" val="4293775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097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924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Конструктор библиотечных программ</a:t>
            </a:r>
            <a:r>
              <a:rPr lang="ru-RU" sz="4000" b="1" dirty="0">
                <a:latin typeface="Arial Narrow" panose="020B0606020202030204" pitchFamily="34" charset="0"/>
              </a:rPr>
              <a:t/>
            </a:r>
            <a:br>
              <a:rPr lang="ru-RU" sz="4000" b="1" dirty="0">
                <a:latin typeface="Arial Narrow" panose="020B0606020202030204" pitchFamily="34" charset="0"/>
              </a:rPr>
            </a:b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08407" y="1404634"/>
            <a:ext cx="9509334" cy="43704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dirty="0" smtClean="0">
                <a:latin typeface="Arial Narrow" panose="020B0606020202030204" pitchFamily="34" charset="0"/>
              </a:rPr>
              <a:t>Шаг 3. Собрать программу из 4-х встреч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10 минут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endParaRPr lang="ru-RU" sz="3200" dirty="0">
              <a:latin typeface="Arial Narrow" panose="020B0606020202030204" pitchFamily="34" charset="0"/>
            </a:endParaRPr>
          </a:p>
          <a:p>
            <a:r>
              <a:rPr lang="ru-RU" sz="3200" dirty="0" smtClean="0">
                <a:latin typeface="Arial Narrow" panose="020B0606020202030204" pitchFamily="34" charset="0"/>
              </a:rPr>
              <a:t>Спроектируйте минимальный цикл: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Вход в тему и знакомство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Чтение, обсуждение или исследование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Самостоятельная или групповая работа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Создание и презентация итогового продукта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ru-RU" sz="32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961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097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924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Конструктор библиотечных программ</a:t>
            </a:r>
            <a:r>
              <a:rPr lang="ru-RU" sz="4000" b="1" dirty="0">
                <a:latin typeface="Arial Narrow" panose="020B0606020202030204" pitchFamily="34" charset="0"/>
              </a:rPr>
              <a:t/>
            </a:r>
            <a:br>
              <a:rPr lang="ru-RU" sz="4000" b="1" dirty="0">
                <a:latin typeface="Arial Narrow" panose="020B0606020202030204" pitchFamily="34" charset="0"/>
              </a:rPr>
            </a:b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38828" y="1404634"/>
            <a:ext cx="10778913" cy="5847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3600" dirty="0" smtClean="0">
                <a:latin typeface="Arial Narrow" panose="020B0606020202030204" pitchFamily="34" charset="0"/>
              </a:rPr>
              <a:t>Шаг 4. Придумать итоговый продукт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5 минут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endParaRPr lang="ru-RU" sz="1400" dirty="0">
              <a:latin typeface="Arial Narrow" panose="020B0606020202030204" pitchFamily="34" charset="0"/>
            </a:endParaRPr>
          </a:p>
          <a:p>
            <a:r>
              <a:rPr lang="ru-RU" sz="3200" dirty="0" smtClean="0">
                <a:latin typeface="Arial Narrow" panose="020B0606020202030204" pitchFamily="34" charset="0"/>
              </a:rPr>
              <a:t>Что это может быть: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читательский подкаст;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литературная карта;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рекомендательный список, составленный детьми;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выставка с авторскими комментариями;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dirty="0" err="1" smtClean="0">
                <a:latin typeface="Arial Narrow" panose="020B0606020202030204" pitchFamily="34" charset="0"/>
              </a:rPr>
              <a:t>зиновый</a:t>
            </a:r>
            <a:r>
              <a:rPr lang="ru-RU" sz="2400" dirty="0" smtClean="0">
                <a:latin typeface="Arial Narrow" panose="020B0606020202030204" pitchFamily="34" charset="0"/>
              </a:rPr>
              <a:t> журнал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dirty="0" err="1" smtClean="0">
                <a:latin typeface="Arial Narrow" panose="020B0606020202030204" pitchFamily="34" charset="0"/>
              </a:rPr>
              <a:t>буктрейлер</a:t>
            </a:r>
            <a:endParaRPr lang="ru-RU" sz="2400" dirty="0" smtClean="0">
              <a:latin typeface="Arial Narrow" panose="020B0606020202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аудиогид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сборник семейных историй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публичная читка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Arial Narrow" panose="020B0606020202030204" pitchFamily="34" charset="0"/>
              </a:rPr>
              <a:t>настольная игра по мотивам прочитанного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ru-RU" sz="32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88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097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924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Конструктор библиотечных программ</a:t>
            </a:r>
            <a:r>
              <a:rPr lang="ru-RU" sz="4000" b="1" dirty="0">
                <a:latin typeface="Arial Narrow" panose="020B0606020202030204" pitchFamily="34" charset="0"/>
              </a:rPr>
              <a:t/>
            </a:r>
            <a:br>
              <a:rPr lang="ru-RU" sz="4000" b="1" dirty="0">
                <a:latin typeface="Arial Narrow" panose="020B0606020202030204" pitchFamily="34" charset="0"/>
              </a:rPr>
            </a:b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3735" y="1511836"/>
            <a:ext cx="9047791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dirty="0" smtClean="0">
                <a:latin typeface="Arial Narrow" panose="020B0606020202030204" pitchFamily="34" charset="0"/>
              </a:rPr>
              <a:t>Шаг 5. Добавить пространство </a:t>
            </a:r>
          </a:p>
          <a:p>
            <a:pPr algn="r"/>
            <a:r>
              <a:rPr lang="ru-RU" sz="3600" dirty="0" smtClean="0">
                <a:latin typeface="Arial Narrow" panose="020B0606020202030204" pitchFamily="34" charset="0"/>
              </a:rPr>
              <a:t>и визуальный образ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5 минут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endParaRPr lang="ru-RU" sz="3200" dirty="0">
              <a:latin typeface="Arial Narrow" panose="020B0606020202030204" pitchFamily="34" charset="0"/>
            </a:endParaRPr>
          </a:p>
          <a:p>
            <a:r>
              <a:rPr lang="ru-RU" sz="3200" dirty="0" smtClean="0">
                <a:latin typeface="Arial Narrow" panose="020B0606020202030204" pitchFamily="34" charset="0"/>
              </a:rPr>
              <a:t>Ответьте на два вопроса: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Как пространство помогает программе?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Как программа будет визуально узнаваема?</a:t>
            </a:r>
          </a:p>
        </p:txBody>
      </p:sp>
    </p:spTree>
    <p:extLst>
      <p:ext uri="{BB962C8B-B14F-4D97-AF65-F5344CB8AC3E}">
        <p14:creationId xmlns:p14="http://schemas.microsoft.com/office/powerpoint/2010/main" val="3456466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097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924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Конструктор библиотечных программ</a:t>
            </a:r>
            <a:r>
              <a:rPr lang="ru-RU" sz="4000" b="1" dirty="0">
                <a:latin typeface="Arial Narrow" panose="020B0606020202030204" pitchFamily="34" charset="0"/>
              </a:rPr>
              <a:t/>
            </a:r>
            <a:br>
              <a:rPr lang="ru-RU" sz="4000" b="1" dirty="0">
                <a:latin typeface="Arial Narrow" panose="020B0606020202030204" pitchFamily="34" charset="0"/>
              </a:rPr>
            </a:b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3735" y="1511836"/>
            <a:ext cx="9047791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dirty="0" smtClean="0">
                <a:latin typeface="Arial Narrow" panose="020B0606020202030204" pitchFamily="34" charset="0"/>
              </a:rPr>
              <a:t>Шаг 6. Проверка программы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5 минут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endParaRPr lang="ru-RU" sz="3200" dirty="0">
              <a:latin typeface="Arial Narrow" panose="020B0606020202030204" pitchFamily="34" charset="0"/>
            </a:endParaRPr>
          </a:p>
          <a:p>
            <a:r>
              <a:rPr lang="ru-RU" sz="3200" dirty="0" smtClean="0">
                <a:latin typeface="Arial Narrow" panose="020B0606020202030204" pitchFamily="34" charset="0"/>
              </a:rPr>
              <a:t>Проверка проекта по 5 вопросам: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Arial Narrow" panose="020B0606020202030204" pitchFamily="34" charset="0"/>
              </a:rPr>
              <a:t>Понятно ли, для кого создана программа?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Arial Narrow" panose="020B0606020202030204" pitchFamily="34" charset="0"/>
              </a:rPr>
              <a:t>Понятно ли, какое изменение должно произойти?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Arial Narrow" panose="020B0606020202030204" pitchFamily="34" charset="0"/>
              </a:rPr>
              <a:t>Книги являются основой или только декорацией?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Arial Narrow" panose="020B0606020202030204" pitchFamily="34" charset="0"/>
              </a:rPr>
              <a:t>Есть ли связь между встречами?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Arial Narrow" panose="020B0606020202030204" pitchFamily="34" charset="0"/>
              </a:rPr>
              <a:t>Можно ли увидеть и оценить результат?</a:t>
            </a:r>
          </a:p>
        </p:txBody>
      </p:sp>
    </p:spTree>
    <p:extLst>
      <p:ext uri="{BB962C8B-B14F-4D97-AF65-F5344CB8AC3E}">
        <p14:creationId xmlns:p14="http://schemas.microsoft.com/office/powerpoint/2010/main" val="2142660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2097"/>
            <a:ext cx="4822354" cy="344453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3924" y="365125"/>
            <a:ext cx="10515600" cy="18187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Arial Narrow" panose="020B0606020202030204" pitchFamily="34" charset="0"/>
              </a:rPr>
              <a:t>Конструктор библиотечных программ</a:t>
            </a:r>
            <a:r>
              <a:rPr lang="ru-RU" sz="4000" b="1" dirty="0">
                <a:latin typeface="Arial Narrow" panose="020B0606020202030204" pitchFamily="34" charset="0"/>
              </a:rPr>
              <a:t/>
            </a:r>
            <a:br>
              <a:rPr lang="ru-RU" sz="4000" b="1" dirty="0">
                <a:latin typeface="Arial Narrow" panose="020B0606020202030204" pitchFamily="34" charset="0"/>
              </a:rPr>
            </a:br>
            <a:endParaRPr lang="ru-RU" sz="4000" b="1" dirty="0"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70990" y="1511836"/>
            <a:ext cx="6510536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dirty="0" smtClean="0">
                <a:latin typeface="Arial Narrow" panose="020B0606020202030204" pitchFamily="34" charset="0"/>
              </a:rPr>
              <a:t>Презентация программы </a:t>
            </a:r>
            <a:r>
              <a:rPr lang="ru-RU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– 90 секунд</a:t>
            </a:r>
            <a:endParaRPr lang="ru-RU" sz="3600" dirty="0" smtClean="0">
              <a:solidFill>
                <a:schemeClr val="tx1">
                  <a:lumMod val="65000"/>
                  <a:lumOff val="35000"/>
                </a:schemeClr>
              </a:solidFill>
              <a:latin typeface="Arial Narrow" panose="020B0606020202030204" pitchFamily="34" charset="0"/>
            </a:endParaRP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endParaRPr lang="ru-RU" sz="1200" dirty="0">
              <a:latin typeface="Arial Narrow" panose="020B0606020202030204" pitchFamily="34" charset="0"/>
            </a:endParaRPr>
          </a:p>
          <a:p>
            <a:r>
              <a:rPr lang="ru-RU" sz="3200" dirty="0" smtClean="0">
                <a:latin typeface="Arial Narrow" panose="020B0606020202030204" pitchFamily="34" charset="0"/>
              </a:rPr>
              <a:t>Представьте программу по формуле: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Мы создаём программу для…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Её участники научатся…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Основой станут книги и ресурсы…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Программа состоит из…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3200" dirty="0" smtClean="0">
                <a:latin typeface="Arial Narrow" panose="020B0606020202030204" pitchFamily="34" charset="0"/>
              </a:rPr>
              <a:t>В результате участники создадут…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4129" y="5382695"/>
            <a:ext cx="99450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Обратная связь: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Что в этом проекте особенно библиотечное?</a:t>
            </a:r>
          </a:p>
          <a:p>
            <a:r>
              <a:rPr lang="ru-RU" sz="2800" dirty="0" smtClean="0">
                <a:latin typeface="Arial Narrow" panose="020B0606020202030204" pitchFamily="34" charset="0"/>
              </a:rPr>
              <a:t>Что нужно усилить, чтобы участники захотели вернуться?</a:t>
            </a:r>
            <a:endParaRPr lang="ru-RU" sz="24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6571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9680DB-1CED-4E2A-8445-1A88336F8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Arial Narrow" panose="020B0606020202030204" pitchFamily="34" charset="0"/>
              </a:rPr>
              <a:t>Николаева Анна Олеговна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7DB7AC-94C4-44DB-936D-E8FBA3316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atin typeface="Arial Narrow" panose="020B0606020202030204" pitchFamily="34" charset="0"/>
              </a:rPr>
              <a:t>главный библиотекарь отдела методического обеспечения и инновационной деятельности библиотек Красноярской краевой детской библиотеки</a:t>
            </a:r>
          </a:p>
          <a:p>
            <a:r>
              <a:rPr lang="en-US" dirty="0">
                <a:latin typeface="Arial Narrow" panose="020B0606020202030204" pitchFamily="34" charset="0"/>
              </a:rPr>
              <a:t>nmo_kkdb@mail.ru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77607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1104</Words>
  <Application>Microsoft Office PowerPoint</Application>
  <PresentationFormat>Широкоэкранный</PresentationFormat>
  <Paragraphs>197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Arial Narrow</vt:lpstr>
      <vt:lpstr>Calibri</vt:lpstr>
      <vt:lpstr>Calibri Light</vt:lpstr>
      <vt:lpstr>Wingdings</vt:lpstr>
      <vt:lpstr>Тема Office</vt:lpstr>
      <vt:lpstr>Модернизация библиотечного пространства… </vt:lpstr>
      <vt:lpstr>Модельные или модернизированные.  А в чём собственно разница? </vt:lpstr>
      <vt:lpstr>Разбираем по косточкам:</vt:lpstr>
      <vt:lpstr>Модельные библиотеки</vt:lpstr>
      <vt:lpstr>Детские культурно-просветительские центры на базе учреждений культуры</vt:lpstr>
      <vt:lpstr>Детский культурно-просветительский центр «ДАНКО»  на базе Шушенской ДБ</vt:lpstr>
      <vt:lpstr>Детские культурно-просветительские центры на базе библиотек Красноярского края</vt:lpstr>
      <vt:lpstr>Пространство – это сценарий, а не декорации</vt:lpstr>
      <vt:lpstr>Зонирование – это не только про визуал:</vt:lpstr>
      <vt:lpstr>Что дают программы и циклы мероприятий? </vt:lpstr>
      <vt:lpstr>Почему это работает?</vt:lpstr>
      <vt:lpstr>Формула программы</vt:lpstr>
      <vt:lpstr>Программы. Из опыта работы Красноярской краевой детской библиотеки</vt:lpstr>
      <vt:lpstr>Почему стоит уходить от преобладания игровых и развлекательных форм </vt:lpstr>
      <vt:lpstr>Профессиональный тест: </vt:lpstr>
      <vt:lpstr>Какие формы можно считать сильными</vt:lpstr>
      <vt:lpstr>Конструктор библиотечных программ </vt:lpstr>
      <vt:lpstr>Конструктор библиотечных программ </vt:lpstr>
      <vt:lpstr>Конструктор библиотечных программ </vt:lpstr>
      <vt:lpstr>Конструктор библиотечных программ </vt:lpstr>
      <vt:lpstr>Конструктор библиотечных программ </vt:lpstr>
      <vt:lpstr>Конструктор библиотечных программ </vt:lpstr>
      <vt:lpstr>Конструктор библиотечных программ </vt:lpstr>
      <vt:lpstr>Конструктор библиотечных программ </vt:lpstr>
      <vt:lpstr>Николаева Анна Олеговна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Книга как привычка: растим читателя вместе</dc:title>
  <dc:creator>Иванова Екатерина Вячеславовна</dc:creator>
  <cp:lastModifiedBy>User</cp:lastModifiedBy>
  <cp:revision>61</cp:revision>
  <dcterms:created xsi:type="dcterms:W3CDTF">2024-11-25T04:48:37Z</dcterms:created>
  <dcterms:modified xsi:type="dcterms:W3CDTF">2026-09-28T02:00:23Z</dcterms:modified>
</cp:coreProperties>
</file>