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1" r:id="rId1"/>
  </p:sldMasterIdLst>
  <p:notesMasterIdLst>
    <p:notesMasterId r:id="rId19"/>
  </p:notesMasterIdLst>
  <p:sldIdLst>
    <p:sldId id="351" r:id="rId2"/>
    <p:sldId id="411" r:id="rId3"/>
    <p:sldId id="407" r:id="rId4"/>
    <p:sldId id="430" r:id="rId5"/>
    <p:sldId id="408" r:id="rId6"/>
    <p:sldId id="409" r:id="rId7"/>
    <p:sldId id="415" r:id="rId8"/>
    <p:sldId id="416" r:id="rId9"/>
    <p:sldId id="428" r:id="rId10"/>
    <p:sldId id="423" r:id="rId11"/>
    <p:sldId id="431" r:id="rId12"/>
    <p:sldId id="422" r:id="rId13"/>
    <p:sldId id="424" r:id="rId14"/>
    <p:sldId id="429" r:id="rId15"/>
    <p:sldId id="427" r:id="rId16"/>
    <p:sldId id="412" r:id="rId17"/>
    <p:sldId id="432" r:id="rId1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FF8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44" autoAdjust="0"/>
    <p:restoredTop sz="94660"/>
  </p:normalViewPr>
  <p:slideViewPr>
    <p:cSldViewPr>
      <p:cViewPr>
        <p:scale>
          <a:sx n="90" d="100"/>
          <a:sy n="90" d="100"/>
        </p:scale>
        <p:origin x="-68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11C8C66-F338-47A7-930A-7F77C55D3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0136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FA2F7-4306-44D5-A8A3-610605A89D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1192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49ED1-059C-4360-9D7E-E4E7C9EE49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2857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B716E9-472C-4AD9-9BFD-2EFF9394DE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663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44C3E8-72D8-44E1-8417-AA76E55849F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35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11124-FF78-4344-9767-D3B1CAD05B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0948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FBC1F4-17CC-4FF1-9A80-BBEC02FD92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2929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A18BA-A699-44B8-8803-2859C246BD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4624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9D4B51-02FD-46E0-878E-75FBB0F53C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11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F3D05-20CC-4E29-93FA-4EC0BE579E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645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9FE039-3EC6-4848-B854-CA004D14BD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770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3B000F-88CE-4FB8-9276-29BA61FF98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46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DFB5C6-EBB4-44BB-A4D5-696D045FD2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72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hyperlink" Target="http://www.kkdb.ru/" TargetMode="External"/><Relationship Id="rId7" Type="http://schemas.openxmlformats.org/officeDocument/2006/relationships/hyperlink" Target="https://www.instagram.com/kkdb_books/" TargetMode="External"/><Relationship Id="rId12" Type="http://schemas.openxmlformats.org/officeDocument/2006/relationships/image" Target="../media/image4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groups/kkdb.books/" TargetMode="External"/><Relationship Id="rId11" Type="http://schemas.openxmlformats.org/officeDocument/2006/relationships/image" Target="../media/image40.png"/><Relationship Id="rId5" Type="http://schemas.openxmlformats.org/officeDocument/2006/relationships/hyperlink" Target="https://vk.com/bibdet" TargetMode="External"/><Relationship Id="rId10" Type="http://schemas.openxmlformats.org/officeDocument/2006/relationships/image" Target="../media/image39.png"/><Relationship Id="rId4" Type="http://schemas.openxmlformats.org/officeDocument/2006/relationships/hyperlink" Target="kkdb.ru" TargetMode="External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kdb.ru/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k.com/bibdet" TargetMode="External"/><Relationship Id="rId4" Type="http://schemas.openxmlformats.org/officeDocument/2006/relationships/hyperlink" Target="mailto:kkdb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5400684" cy="5715040"/>
          </a:xfrm>
        </p:spPr>
        <p:txBody>
          <a:bodyPr>
            <a:normAutofit fontScale="70000" lnSpcReduction="20000"/>
          </a:bodyPr>
          <a:lstStyle/>
          <a:p>
            <a:pPr marL="0" indent="342900" algn="just">
              <a:spcBef>
                <a:spcPts val="0"/>
              </a:spcBef>
              <a:buNone/>
            </a:pPr>
            <a:r>
              <a:rPr lang="ru-RU" sz="2600" dirty="0" smtClean="0">
                <a:cs typeface="Arial" pitchFamily="34" charset="0"/>
              </a:rPr>
              <a:t>Дорогие друзья! Уважаемые наши читатели!</a:t>
            </a:r>
          </a:p>
          <a:p>
            <a:pPr marL="0" indent="342900" algn="just">
              <a:spcBef>
                <a:spcPts val="0"/>
              </a:spcBef>
              <a:buNone/>
            </a:pPr>
            <a:endParaRPr lang="ru-RU" sz="2600" dirty="0" smtClean="0"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600" dirty="0" smtClean="0">
                <a:cs typeface="Arial" pitchFamily="34" charset="0"/>
              </a:rPr>
              <a:t>2020 год был нелёгким для всех нас. Пандемия COVID-19 внесла значительные коррективы в работу библиотеки. 18 марта библиотеки закрыли для обслуживания читателей в здании </a:t>
            </a:r>
            <a:r>
              <a:rPr lang="ru-RU" sz="2600" dirty="0" smtClean="0">
                <a:cs typeface="Arial" pitchFamily="34" charset="0"/>
              </a:rPr>
              <a:t>и, казалось, </a:t>
            </a:r>
            <a:r>
              <a:rPr lang="ru-RU" sz="2600" dirty="0" smtClean="0">
                <a:cs typeface="Arial" pitchFamily="34" charset="0"/>
              </a:rPr>
              <a:t>это ненадолго. Мы никак не ожидали, что откроем свои двери для вас только 13 августа, но с ограничениями по проведению массовых мероприятий. 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600" dirty="0" smtClean="0">
                <a:cs typeface="Arial" pitchFamily="34" charset="0"/>
              </a:rPr>
              <a:t>Стараясь поддержать вас, мы вышли в интернет: чтения, занятия, мастер-классы, игры, викторины в группе библиотеки в социальных сетях, на площадках </a:t>
            </a:r>
            <a:r>
              <a:rPr lang="en-US" sz="2600" dirty="0" smtClean="0">
                <a:cs typeface="Arial" pitchFamily="34" charset="0"/>
              </a:rPr>
              <a:t>zoom </a:t>
            </a:r>
            <a:r>
              <a:rPr lang="ru-RU" sz="2600" dirty="0" smtClean="0">
                <a:cs typeface="Arial" pitchFamily="34" charset="0"/>
              </a:rPr>
              <a:t>и</a:t>
            </a:r>
            <a:r>
              <a:rPr lang="en-US" sz="2600" dirty="0" smtClean="0">
                <a:cs typeface="Arial" pitchFamily="34" charset="0"/>
              </a:rPr>
              <a:t> </a:t>
            </a:r>
            <a:r>
              <a:rPr lang="en-US" sz="2600" dirty="0" err="1" smtClean="0">
                <a:cs typeface="Arial" pitchFamily="34" charset="0"/>
              </a:rPr>
              <a:t>google</a:t>
            </a:r>
            <a:r>
              <a:rPr lang="en-US" sz="2600" dirty="0" smtClean="0">
                <a:cs typeface="Arial" pitchFamily="34" charset="0"/>
              </a:rPr>
              <a:t> meet</a:t>
            </a:r>
            <a:r>
              <a:rPr lang="ru-RU" sz="2600" dirty="0" smtClean="0">
                <a:cs typeface="Arial" pitchFamily="34" charset="0"/>
              </a:rPr>
              <a:t>.  В любое время суток выдавали логин и пароль от электронной библиотеки </a:t>
            </a:r>
            <a:r>
              <a:rPr lang="ru-RU" sz="2600" dirty="0" err="1" smtClean="0">
                <a:cs typeface="Arial" pitchFamily="34" charset="0"/>
              </a:rPr>
              <a:t>ЛитРес</a:t>
            </a:r>
            <a:r>
              <a:rPr lang="ru-RU" sz="2600" dirty="0" smtClean="0">
                <a:cs typeface="Arial" pitchFamily="34" charset="0"/>
              </a:rPr>
              <a:t>.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600" dirty="0" smtClean="0">
                <a:cs typeface="Arial" pitchFamily="34" charset="0"/>
              </a:rPr>
              <a:t>Мы рады, что вы остались с нами!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600" dirty="0" smtClean="0">
                <a:cs typeface="Arial" pitchFamily="34" charset="0"/>
              </a:rPr>
              <a:t>Представляем вашему вниманию Публичный отчёт Красноярской краевой детской библиотеки, в котором мы хотим поделиться наиболее важными результатами своей работы за 2020 год.</a:t>
            </a:r>
          </a:p>
          <a:p>
            <a:pPr marL="0" indent="342900" algn="just">
              <a:spcBef>
                <a:spcPts val="0"/>
              </a:spcBef>
              <a:buNone/>
            </a:pPr>
            <a:endParaRPr lang="ru-RU" sz="2400" dirty="0" smtClean="0"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 smtClean="0"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cs typeface="Arial" pitchFamily="34" charset="0"/>
              </a:rPr>
              <a:t>С уважением, директор библиотеки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cs typeface="Arial" pitchFamily="34" charset="0"/>
              </a:rPr>
              <a:t>Татьяна </a:t>
            </a:r>
            <a:r>
              <a:rPr lang="ru-RU" sz="2400" dirty="0" err="1" smtClean="0">
                <a:cs typeface="Arial" pitchFamily="34" charset="0"/>
              </a:rPr>
              <a:t>Буравцова</a:t>
            </a:r>
            <a:endParaRPr lang="ru-RU" sz="2400" dirty="0" smtClean="0">
              <a:cs typeface="Arial" pitchFamily="34" charset="0"/>
            </a:endParaRP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Z:\Для ПИАР\Публичный отчет\Библиоте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071942"/>
            <a:ext cx="2997618" cy="2000264"/>
          </a:xfrm>
          <a:prstGeom prst="rect">
            <a:avLst/>
          </a:prstGeom>
          <a:noFill/>
        </p:spPr>
      </p:pic>
      <p:pic>
        <p:nvPicPr>
          <p:cNvPr id="2" name="Picture 2" descr="C:\Users\Admin\Documents\ЛОГОТИПЫ\логотип ККДБ отрисова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785794"/>
            <a:ext cx="2106430" cy="2801936"/>
          </a:xfrm>
          <a:prstGeom prst="rect">
            <a:avLst/>
          </a:prstGeom>
          <a:noFill/>
        </p:spPr>
      </p:pic>
      <p:pic>
        <p:nvPicPr>
          <p:cNvPr id="1027" name="Рисунок 2" descr="Подпись директора"/>
          <p:cNvPicPr>
            <a:picLocks noChangeAspect="1" noChangeArrowheads="1"/>
          </p:cNvPicPr>
          <p:nvPr/>
        </p:nvPicPr>
        <p:blipFill>
          <a:blip r:embed="rId4" cstate="print">
            <a:lum bright="20000" contrast="-20000"/>
          </a:blip>
          <a:srcRect/>
          <a:stretch>
            <a:fillRect/>
          </a:stretch>
        </p:blipFill>
        <p:spPr bwMode="auto">
          <a:xfrm>
            <a:off x="3786182" y="5357826"/>
            <a:ext cx="1766888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7072362" cy="725470"/>
          </a:xfrm>
        </p:spPr>
        <p:txBody>
          <a:bodyPr>
            <a:normAutofit fontScale="90000"/>
          </a:bodyPr>
          <a:lstStyle/>
          <a:p>
            <a:pPr algn="l"/>
            <a:r>
              <a:rPr lang="ru-RU" sz="29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Повышение доступности библиотеки </a:t>
            </a:r>
            <a:br>
              <a:rPr lang="ru-RU" sz="29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9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для детей-инвалидов. В 2020 году: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2214578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cs typeface="Times New Roman" pitchFamily="18" charset="0"/>
              </a:rPr>
              <a:t>библиотека оснащена мнемосхемами, пиктограммами, позволяющими инвалидам разных категорий ориентироваться в здании библиотеки, переносными пандусами;</a:t>
            </a:r>
          </a:p>
          <a:p>
            <a:r>
              <a:rPr lang="ru-RU" sz="7200" dirty="0" smtClean="0">
                <a:cs typeface="Times New Roman" pitchFamily="18" charset="0"/>
              </a:rPr>
              <a:t>установлены тактильная плитка, кнопки вызова, поручни; </a:t>
            </a:r>
          </a:p>
          <a:p>
            <a:r>
              <a:rPr lang="ru-RU" sz="7200" dirty="0" smtClean="0">
                <a:cs typeface="Times New Roman" pitchFamily="18" charset="0"/>
              </a:rPr>
              <a:t>оборудовано автоматизированное рабочее место для слабовидящих и незрячих пользователей;</a:t>
            </a:r>
          </a:p>
          <a:p>
            <a:r>
              <a:rPr lang="ru-RU" sz="7200" dirty="0" smtClean="0">
                <a:cs typeface="Times New Roman" pitchFamily="18" charset="0"/>
              </a:rPr>
              <a:t>приобретён радиокласс  (заушный индуктор и индукционная петля);</a:t>
            </a:r>
          </a:p>
          <a:p>
            <a:r>
              <a:rPr lang="ru-RU" sz="7200" dirty="0" smtClean="0">
                <a:cs typeface="Times New Roman" pitchFamily="18" charset="0"/>
              </a:rPr>
              <a:t>приобретена индукционная портативная система.</a:t>
            </a:r>
          </a:p>
          <a:p>
            <a:pPr>
              <a:buNone/>
            </a:pPr>
            <a:r>
              <a:rPr lang="ru-RU" sz="6400" dirty="0" smtClean="0">
                <a:cs typeface="Times New Roman" pitchFamily="18" charset="0"/>
              </a:rPr>
              <a:t> </a:t>
            </a:r>
            <a:endParaRPr lang="ru-RU" sz="5600" dirty="0" smtClean="0"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/>
          <a:srcRect l="8784" t="77692" r="70271" b="2774"/>
          <a:stretch>
            <a:fillRect/>
          </a:stretch>
        </p:blipFill>
        <p:spPr bwMode="auto">
          <a:xfrm>
            <a:off x="8215723" y="0"/>
            <a:ext cx="928277" cy="12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" name="Picture 1" descr="Z:\Для ''Директор''\А\ОТЧЁТ 2020\КОЛЛЕГИЯ\фото\фото ИНВАЛИДЫ\DSC_09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876"/>
            <a:ext cx="4068196" cy="2714644"/>
          </a:xfrm>
          <a:prstGeom prst="rect">
            <a:avLst/>
          </a:prstGeom>
          <a:noFill/>
        </p:spPr>
      </p:pic>
      <p:pic>
        <p:nvPicPr>
          <p:cNvPr id="6146" name="Picture 2" descr="Z:\Для ''Директор''\А\ОТЧЁТ 2020\КОЛЛЕГИЯ\фото\фото ИНВАЛИДЫ\DSC_08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3929066"/>
            <a:ext cx="1710893" cy="1141652"/>
          </a:xfrm>
          <a:prstGeom prst="rect">
            <a:avLst/>
          </a:prstGeom>
          <a:noFill/>
        </p:spPr>
      </p:pic>
      <p:pic>
        <p:nvPicPr>
          <p:cNvPr id="6148" name="Picture 4" descr="Z:\Для ''Директор''\А\ОТЧЁТ 2020\КОЛЛЕГИЯ\фото\фото ИНВАЛИДЫ\DSC_09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2786058"/>
            <a:ext cx="1783768" cy="1190280"/>
          </a:xfrm>
          <a:prstGeom prst="rect">
            <a:avLst/>
          </a:prstGeom>
          <a:noFill/>
        </p:spPr>
      </p:pic>
      <p:pic>
        <p:nvPicPr>
          <p:cNvPr id="6150" name="Picture 6" descr="Z:\Для ''Директор''\А\ОТЧЁТ 2020\КОЛЛЕГИЯ\фото\фото ИНВАЛИДЫ\DSC_08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3571876"/>
            <a:ext cx="1830720" cy="2743538"/>
          </a:xfrm>
          <a:prstGeom prst="rect">
            <a:avLst/>
          </a:prstGeom>
          <a:noFill/>
        </p:spPr>
      </p:pic>
      <p:pic>
        <p:nvPicPr>
          <p:cNvPr id="6151" name="Picture 7" descr="Z:\Для ''Директор''\А\ОТЧЁТ 2020\КОЛЛЕГИЯ\фото\фото ИНВАЛИДЫ\DSC_0858.JPG"/>
          <p:cNvPicPr>
            <a:picLocks noChangeAspect="1" noChangeArrowheads="1"/>
          </p:cNvPicPr>
          <p:nvPr/>
        </p:nvPicPr>
        <p:blipFill>
          <a:blip r:embed="rId7" cstate="print"/>
          <a:srcRect l="14869" t="21828" r="7811" b="38484"/>
          <a:stretch>
            <a:fillRect/>
          </a:stretch>
        </p:blipFill>
        <p:spPr bwMode="auto">
          <a:xfrm>
            <a:off x="5929322" y="5072074"/>
            <a:ext cx="1643074" cy="12639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7072362" cy="64294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Информационные ресурсы. Фонды</a:t>
            </a:r>
            <a:endParaRPr lang="ru-RU" sz="26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4578" name="Picture 2" descr="Z:\Для ПИАР\Фото для презентации ВВ\фото\fAxpL-3D1q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1392607" cy="92869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4579" name="Picture 3" descr="Z:\Для ПИАР\Фото для презентации ВВ\фото\iiuRr-1qRX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571744"/>
            <a:ext cx="1357322" cy="90516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143108" y="1142984"/>
            <a:ext cx="20978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  <a:cs typeface="Times New Roman" pitchFamily="18" charset="0"/>
              </a:rPr>
              <a:t>3 331 экз. –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электронные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документы на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съёмных носителях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14546" y="2428868"/>
            <a:ext cx="22731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  <a:cs typeface="Times New Roman" pitchFamily="18" charset="0"/>
              </a:rPr>
              <a:t>5 411 экз. </a:t>
            </a:r>
            <a:r>
              <a:rPr lang="ru-RU" dirty="0" smtClean="0">
                <a:latin typeface="+mn-lt"/>
                <a:cs typeface="Times New Roman" pitchFamily="18" charset="0"/>
              </a:rPr>
              <a:t>–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грампластинки,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 диафильмы,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аудио/ видеокассеты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00826" y="1428736"/>
            <a:ext cx="1991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  <a:cs typeface="Times New Roman" pitchFamily="18" charset="0"/>
              </a:rPr>
              <a:t>158 541 экз. </a:t>
            </a:r>
            <a:r>
              <a:rPr lang="ru-RU" dirty="0" smtClean="0">
                <a:latin typeface="+mn-lt"/>
                <a:cs typeface="Times New Roman" pitchFamily="18" charset="0"/>
              </a:rPr>
              <a:t>–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печатные издания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546716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042" y="3786190"/>
            <a:ext cx="55007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prstClr val="black"/>
              </a:solidFill>
              <a:latin typeface="+mn-lt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prstClr val="black"/>
              </a:solidFill>
              <a:latin typeface="+mn-lt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prstClr val="black"/>
              </a:solidFill>
              <a:latin typeface="+mn-lt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+mn-lt"/>
                <a:cs typeface="Times New Roman" pitchFamily="18" charset="0"/>
              </a:rPr>
              <a:t>В 2020 году в фонд библиотеки поступило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+mn-lt"/>
                <a:cs typeface="Times New Roman" pitchFamily="18" charset="0"/>
              </a:rPr>
              <a:t>3 162 экз. </a:t>
            </a:r>
            <a:r>
              <a:rPr lang="ru-RU" dirty="0" smtClean="0">
                <a:solidFill>
                  <a:prstClr val="black"/>
                </a:solidFill>
                <a:latin typeface="+mn-lt"/>
                <a:cs typeface="Times New Roman" pitchFamily="18" charset="0"/>
              </a:rPr>
              <a:t>изданий</a:t>
            </a:r>
            <a:endParaRPr lang="ru-RU" dirty="0" smtClean="0">
              <a:solidFill>
                <a:prstClr val="black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6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4"/>
          <a:srcRect l="8784" t="77692" r="70271" b="2774"/>
          <a:stretch>
            <a:fillRect/>
          </a:stretch>
        </p:blipFill>
        <p:spPr bwMode="auto">
          <a:xfrm>
            <a:off x="7858148" y="0"/>
            <a:ext cx="928277" cy="12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Z:\Для ПИАР\ОТЧЕТ 2017\Книги\DSC_00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142984"/>
            <a:ext cx="1391752" cy="9286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6000760" y="1928802"/>
            <a:ext cx="29583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+mn-lt"/>
              <a:cs typeface="Times New Roman" pitchFamily="18" charset="0"/>
            </a:endParaRP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Библиотека электронных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книг </a:t>
            </a:r>
            <a:r>
              <a:rPr lang="ru-RU" dirty="0" err="1" smtClean="0">
                <a:latin typeface="+mn-lt"/>
                <a:cs typeface="Times New Roman" pitchFamily="18" charset="0"/>
              </a:rPr>
              <a:t>ЛитРесЛитРес</a:t>
            </a:r>
            <a:r>
              <a:rPr lang="ru-RU" dirty="0" smtClean="0">
                <a:latin typeface="+mn-lt"/>
                <a:cs typeface="Times New Roman" pitchFamily="18" charset="0"/>
              </a:rPr>
              <a:t>,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Национальная электронная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детская библиотека,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Национальная электронная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Библиотека.</a:t>
            </a:r>
          </a:p>
        </p:txBody>
      </p:sp>
      <p:pic>
        <p:nvPicPr>
          <p:cNvPr id="2053" name="Picture 5" descr="https://arch.rgdb.ru/xmlui/themes/Mirage/images/logo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5575" y="-547688"/>
            <a:ext cx="8143875" cy="1143001"/>
          </a:xfrm>
          <a:prstGeom prst="rect">
            <a:avLst/>
          </a:prstGeom>
          <a:noFill/>
        </p:spPr>
      </p:pic>
      <p:pic>
        <p:nvPicPr>
          <p:cNvPr id="2055" name="Picture 7" descr="https://arch.rgdb.ru/xmlui/themes/Mirage/images/logo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5575" y="-547688"/>
            <a:ext cx="8143875" cy="1143001"/>
          </a:xfrm>
          <a:prstGeom prst="rect">
            <a:avLst/>
          </a:prstGeom>
          <a:noFill/>
        </p:spPr>
      </p:pic>
      <p:pic>
        <p:nvPicPr>
          <p:cNvPr id="2058" name="Picture 10" descr="C:\Users\Admin\Desktop\картинки\bmc5rU8BQm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2214554"/>
            <a:ext cx="1341438" cy="1341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Читатели Красноярской краевой детской библиотеки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4572032" cy="4525963"/>
          </a:xfrm>
        </p:spPr>
        <p:txBody>
          <a:bodyPr>
            <a:normAutofit fontScale="47500" lnSpcReduction="20000"/>
          </a:bodyPr>
          <a:lstStyle/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Приоритетная группа </a:t>
            </a:r>
            <a:r>
              <a:rPr lang="ru-RU" dirty="0" smtClean="0"/>
              <a:t>читателей библиотеки – </a:t>
            </a:r>
            <a:r>
              <a:rPr lang="ru-RU" dirty="0" smtClean="0"/>
              <a:t>дети от 0 до 14 лет – 7 828 человек. Это 83,3 % от общего числа пользователей библиотеки.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В том числе в процентном отношении к количеству пользователей-детей: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читатели дошкольного возраста – 1 927 чел. – 24,6 % (в том числе, детей до 3-х лет- 473 чел., детей до 1-го года – 11 чел.);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читатели 7-10 лет – 2 034 чел. – 26 %;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читатели 11-12 лет – 2 037 чел. - 26 %;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читатели 13-14 лет – 1 830 чел.- 23,4 %.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endParaRPr lang="ru-RU" dirty="0" smtClean="0"/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Кроме того, пользователями библиотеки является молодёжь 15-30 лет – 434 чел. (4,6 %), руководители детским чтением – 1 133 чел. (12,1 %).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Состав читателей по возрастным категориям относительно стабилен. </a:t>
            </a:r>
          </a:p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Абоненты МБА: 8 коллективных, 13 индивидуальных.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/>
          <a:srcRect l="8784" t="77692" r="70271" b="2774"/>
          <a:stretch>
            <a:fillRect/>
          </a:stretch>
        </p:blipFill>
        <p:spPr bwMode="auto">
          <a:xfrm>
            <a:off x="8072462" y="0"/>
            <a:ext cx="928277" cy="12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Z:\Для ПИАР\ФОТОГРАФИИ\ФОТО 2020\игра Крестики-нолики\DSC_09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119743"/>
            <a:ext cx="2015124" cy="1344662"/>
          </a:xfrm>
          <a:prstGeom prst="rect">
            <a:avLst/>
          </a:prstGeom>
          <a:noFill/>
        </p:spPr>
      </p:pic>
      <p:pic>
        <p:nvPicPr>
          <p:cNvPr id="28675" name="Picture 3" descr="Z:\Для ПИАР\Публичный отчет\Библиосумерки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748569"/>
            <a:ext cx="1928826" cy="1287076"/>
          </a:xfrm>
          <a:prstGeom prst="rect">
            <a:avLst/>
          </a:prstGeom>
          <a:noFill/>
        </p:spPr>
      </p:pic>
      <p:pic>
        <p:nvPicPr>
          <p:cNvPr id="28676" name="Picture 4" descr="Z:\Для ПИАР\Публичный отчет\Библиосумерки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1071546"/>
            <a:ext cx="1943686" cy="1296992"/>
          </a:xfrm>
          <a:prstGeom prst="rect">
            <a:avLst/>
          </a:prstGeom>
          <a:noFill/>
        </p:spPr>
      </p:pic>
      <p:pic>
        <p:nvPicPr>
          <p:cNvPr id="28677" name="Picture 5" descr="Z:\Для ПИАР\Публичный отчет\я + мама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2428868"/>
            <a:ext cx="1927040" cy="1285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42852"/>
            <a:ext cx="7065904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002060"/>
                </a:solidFill>
                <a:latin typeface="+mn-lt"/>
                <a:ea typeface="+mj-ea"/>
                <a:cs typeface="Times New Roman" pitchFamily="18" charset="0"/>
              </a:rPr>
              <a:t>Проект </a:t>
            </a:r>
            <a:r>
              <a:rPr lang="ru-RU" sz="2500" b="1" dirty="0" smtClean="0">
                <a:solidFill>
                  <a:srgbClr val="002060"/>
                </a:solidFill>
                <a:latin typeface="+mn-lt"/>
                <a:ea typeface="+mj-ea"/>
                <a:cs typeface="Times New Roman" pitchFamily="18" charset="0"/>
              </a:rPr>
              <a:t>«Тайны канцелярии»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+mn-lt"/>
                <a:cs typeface="Times New Roman" pitchFamily="18" charset="0"/>
              </a:rPr>
              <a:t>поддержан </a:t>
            </a:r>
            <a:r>
              <a:rPr lang="ru-RU" sz="1600" dirty="0">
                <a:latin typeface="+mn-lt"/>
                <a:cs typeface="Times New Roman" pitchFamily="18" charset="0"/>
              </a:rPr>
              <a:t>Фондом Михаила Прохорова в </a:t>
            </a:r>
            <a:r>
              <a:rPr lang="ru-RU" sz="1600" dirty="0" smtClean="0">
                <a:latin typeface="+mn-lt"/>
                <a:cs typeface="Times New Roman" pitchFamily="18" charset="0"/>
              </a:rPr>
              <a:t>2019 году </a:t>
            </a:r>
          </a:p>
          <a:p>
            <a:r>
              <a:rPr lang="ru-RU" sz="1600" dirty="0" smtClean="0">
                <a:latin typeface="+mn-lt"/>
                <a:cs typeface="Times New Roman" pitchFamily="18" charset="0"/>
              </a:rPr>
              <a:t>в размере </a:t>
            </a:r>
            <a:r>
              <a:rPr lang="ru-RU" sz="1600" b="1" dirty="0" smtClean="0">
                <a:latin typeface="+mn-lt"/>
                <a:cs typeface="Times New Roman" pitchFamily="18" charset="0"/>
              </a:rPr>
              <a:t>185,2</a:t>
            </a:r>
            <a:r>
              <a:rPr lang="ru-RU" sz="1600" dirty="0" smtClean="0">
                <a:latin typeface="+mn-lt"/>
                <a:cs typeface="Times New Roman" pitchFamily="18" charset="0"/>
              </a:rPr>
              <a:t> тыс. руб.</a:t>
            </a:r>
          </a:p>
          <a:p>
            <a:r>
              <a:rPr lang="ru-RU" sz="1600" dirty="0" smtClean="0">
                <a:latin typeface="+mn-lt"/>
                <a:cs typeface="Times New Roman" pitchFamily="18" charset="0"/>
              </a:rPr>
              <a:t>февраль 2020 года (финансирование) – продлён до апреля 2021 года </a:t>
            </a:r>
            <a:endParaRPr lang="ru-RU" sz="1600" dirty="0">
              <a:latin typeface="+mn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428736"/>
            <a:ext cx="8286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600" dirty="0" smtClean="0">
                <a:latin typeface="+mn-lt"/>
                <a:cs typeface="Times New Roman" pitchFamily="18" charset="0"/>
              </a:rPr>
              <a:t>Цель проект - создание условий для формирования у детей и подростков интереса к изучению локальной истории.</a:t>
            </a:r>
          </a:p>
          <a:p>
            <a:pPr indent="457200" algn="just"/>
            <a:r>
              <a:rPr lang="ru-RU" sz="1600" dirty="0" smtClean="0">
                <a:latin typeface="+mn-lt"/>
                <a:cs typeface="Times New Roman" pitchFamily="18" charset="0"/>
              </a:rPr>
              <a:t>Творческое объединение подростков снимет фильм «Тайны канцелярии» (2 серии, продолжительность каждой – 10 минут). Серия – это история одного предмета канцелярии. Рассказанные истории – результат поисковой и исследовательской работы участников. Это могут быть семейные истории, связанные с предметом, или интересные факты из истории города, края. </a:t>
            </a:r>
          </a:p>
          <a:p>
            <a:pPr indent="457200" algn="just">
              <a:buFont typeface="Arial" pitchFamily="34" charset="0"/>
              <a:buChar char="•"/>
            </a:pPr>
            <a:r>
              <a:rPr lang="ru-RU" sz="1600" dirty="0" smtClean="0">
                <a:latin typeface="+mn-lt"/>
                <a:cs typeface="Times New Roman" pitchFamily="18" charset="0"/>
              </a:rPr>
              <a:t>Организована «съёмочная группа»;</a:t>
            </a:r>
          </a:p>
          <a:p>
            <a:pPr indent="457200" algn="just">
              <a:buFont typeface="Arial" pitchFamily="34" charset="0"/>
              <a:buChar char="•"/>
            </a:pPr>
            <a:r>
              <a:rPr lang="ru-RU" sz="1600" dirty="0" smtClean="0">
                <a:latin typeface="+mn-lt"/>
                <a:cs typeface="Times New Roman" pitchFamily="18" charset="0"/>
              </a:rPr>
              <a:t>Прошли 8 занятий, в том числе, мастер-классы журналиста, фотографа, кинооператора, писателя; экскурсия в Музей-усадьбу Г.В. Юдина.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2050" name="Picture 2" descr="Z:\Для ''Зам. директора''\Тайны канцелярии\ЛОГОТИ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957484" cy="928694"/>
          </a:xfrm>
          <a:prstGeom prst="rect">
            <a:avLst/>
          </a:prstGeom>
          <a:noFill/>
        </p:spPr>
      </p:pic>
      <p:pic>
        <p:nvPicPr>
          <p:cNvPr id="2051" name="Picture 3" descr="Z:\Для ''Зам. директора''\Тайны канцелярии\фотографии\до реализации\Тайны канцелярии 24 ноября\DSC_1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0496" y="4214818"/>
            <a:ext cx="2697302" cy="1799868"/>
          </a:xfrm>
          <a:prstGeom prst="rect">
            <a:avLst/>
          </a:prstGeom>
          <a:noFill/>
        </p:spPr>
      </p:pic>
      <p:pic>
        <p:nvPicPr>
          <p:cNvPr id="1026" name="Picture 2" descr="Z:\Для ''Зам. директора''\Тайны канцелярии\фотографии\09.02.2020\DSC_07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920" y="4214818"/>
            <a:ext cx="2676444" cy="1785950"/>
          </a:xfrm>
          <a:prstGeom prst="rect">
            <a:avLst/>
          </a:prstGeom>
          <a:noFill/>
        </p:spPr>
      </p:pic>
      <p:pic>
        <p:nvPicPr>
          <p:cNvPr id="1027" name="Picture 3" descr="Z:\Для ''Зам. директора''\Тайны канцелярии\фотографии\1.03.20\DSC_08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4214818"/>
            <a:ext cx="2676445" cy="1785950"/>
          </a:xfrm>
          <a:prstGeom prst="rect">
            <a:avLst/>
          </a:prstGeom>
          <a:noFill/>
        </p:spPr>
      </p:pic>
      <p:pic>
        <p:nvPicPr>
          <p:cNvPr id="12" name="Picture 2" descr="https://prokhorovfund.ru/bitrix/templates/prokhorovfund_template/images/logo_u_340x10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285728"/>
            <a:ext cx="1714511" cy="571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006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7065904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002060"/>
                </a:solidFill>
                <a:latin typeface="+mn-lt"/>
                <a:ea typeface="+mj-ea"/>
                <a:cs typeface="Times New Roman" pitchFamily="18" charset="0"/>
              </a:rPr>
              <a:t>Проект </a:t>
            </a:r>
            <a:r>
              <a:rPr lang="ru-RU" sz="2500" b="1" dirty="0" smtClean="0">
                <a:solidFill>
                  <a:srgbClr val="002060"/>
                </a:solidFill>
                <a:latin typeface="+mn-lt"/>
                <a:ea typeface="+mj-ea"/>
                <a:cs typeface="Times New Roman" pitchFamily="18" charset="0"/>
              </a:rPr>
              <a:t>«Архитектура: удивительное рядом»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+mn-lt"/>
                <a:cs typeface="Times New Roman" pitchFamily="18" charset="0"/>
              </a:rPr>
              <a:t>поддержан </a:t>
            </a:r>
            <a:r>
              <a:rPr lang="ru-RU" sz="1600" dirty="0">
                <a:latin typeface="+mn-lt"/>
                <a:cs typeface="Times New Roman" pitchFamily="18" charset="0"/>
              </a:rPr>
              <a:t>Фондом Михаила Прохорова в </a:t>
            </a:r>
            <a:r>
              <a:rPr lang="ru-RU" sz="1600" dirty="0" smtClean="0">
                <a:latin typeface="+mn-lt"/>
                <a:cs typeface="Times New Roman" pitchFamily="18" charset="0"/>
              </a:rPr>
              <a:t>2020 году </a:t>
            </a:r>
          </a:p>
          <a:p>
            <a:r>
              <a:rPr lang="ru-RU" sz="1600" dirty="0" smtClean="0">
                <a:latin typeface="+mn-lt"/>
                <a:cs typeface="Times New Roman" pitchFamily="18" charset="0"/>
              </a:rPr>
              <a:t>в размере 226,3 тыс. руб.</a:t>
            </a:r>
          </a:p>
          <a:p>
            <a:r>
              <a:rPr lang="ru-RU" sz="1600" dirty="0" smtClean="0">
                <a:latin typeface="+mn-lt"/>
                <a:cs typeface="Times New Roman" pitchFamily="18" charset="0"/>
              </a:rPr>
              <a:t>август  2020-июнь  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1500174"/>
            <a:ext cx="83582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 smtClean="0">
                <a:latin typeface="+mn-lt"/>
                <a:cs typeface="Arial" pitchFamily="34" charset="0"/>
              </a:rPr>
              <a:t>Проект направлен на расширение знаний детей и подростков об архитектуре, развитие познавательной активности детей через творческую деятельность. </a:t>
            </a:r>
          </a:p>
          <a:p>
            <a:pPr indent="457200" algn="just"/>
            <a:r>
              <a:rPr lang="ru-RU" dirty="0" smtClean="0">
                <a:latin typeface="+mn-lt"/>
                <a:cs typeface="Arial" pitchFamily="34" charset="0"/>
              </a:rPr>
              <a:t>В рамках проекта в 2020 году проведено 5 занятий. </a:t>
            </a:r>
          </a:p>
          <a:p>
            <a:pPr indent="457200" algn="just"/>
            <a:r>
              <a:rPr lang="ru-RU" dirty="0" smtClean="0">
                <a:latin typeface="+mn-lt"/>
                <a:cs typeface="Arial" pitchFamily="34" charset="0"/>
              </a:rPr>
              <a:t>Проведён сетевой конкурс «Дом с историей» в 2 этапа. На первом – оргкомитетом были отобраны 13 лучших работ-финалистов и размещены на странице </a:t>
            </a:r>
            <a:r>
              <a:rPr lang="ru-RU" dirty="0" err="1" smtClean="0">
                <a:latin typeface="+mn-lt"/>
                <a:cs typeface="Arial" pitchFamily="34" charset="0"/>
              </a:rPr>
              <a:t>ВКонтакте</a:t>
            </a:r>
            <a:r>
              <a:rPr lang="ru-RU" dirty="0" smtClean="0">
                <a:latin typeface="+mn-lt"/>
                <a:cs typeface="Arial" pitchFamily="34" charset="0"/>
              </a:rPr>
              <a:t> ККДБ. Прямым голосованием были определены победители и призёры. </a:t>
            </a:r>
            <a:endParaRPr lang="ru-RU" dirty="0">
              <a:latin typeface="+mn-lt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Picture 2" descr="Z:\Для ''Директор''\А\ОТЧЁТ 2020\КОЛЛЕГИЯ\фото\Дом с историей Альбом виде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071942"/>
            <a:ext cx="2357454" cy="2358461"/>
          </a:xfrm>
          <a:prstGeom prst="rect">
            <a:avLst/>
          </a:prstGeom>
          <a:noFill/>
        </p:spPr>
      </p:pic>
      <p:pic>
        <p:nvPicPr>
          <p:cNvPr id="4" name="Picture 3" descr="Z:\Для ''Директор''\А\ОТЧЁТ 2020\КОЛЛЕГИЯ\фото\Архитектур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071942"/>
            <a:ext cx="3286148" cy="2298446"/>
          </a:xfrm>
          <a:prstGeom prst="rect">
            <a:avLst/>
          </a:prstGeom>
          <a:noFill/>
        </p:spPr>
      </p:pic>
      <p:pic>
        <p:nvPicPr>
          <p:cNvPr id="11266" name="Picture 2" descr="https://prokhorovfund.ru/bitrix/templates/prokhorovfund_template/images/logo_u_340x1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428604"/>
            <a:ext cx="1714511" cy="571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006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285728"/>
            <a:ext cx="7115196" cy="9397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Краевая акция «Сердцем к Подвигу прикоснись»</a:t>
            </a:r>
            <a:br>
              <a:rPr lang="ru-RU" sz="2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(2019 – 2020 г.г.)</a:t>
            </a:r>
            <a:endParaRPr lang="ru-RU" sz="240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2071702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>
                <a:cs typeface="Times New Roman" pitchFamily="18" charset="0"/>
              </a:rPr>
              <a:t>более 200 участников</a:t>
            </a:r>
            <a:r>
              <a:rPr lang="ru-RU" sz="2900" dirty="0" smtClean="0">
                <a:cs typeface="Times New Roman" pitchFamily="18" charset="0"/>
              </a:rPr>
              <a:t>, </a:t>
            </a:r>
          </a:p>
          <a:p>
            <a:endParaRPr lang="ru-RU" sz="1300" dirty="0" smtClean="0">
              <a:cs typeface="Times New Roman" pitchFamily="18" charset="0"/>
            </a:endParaRPr>
          </a:p>
          <a:p>
            <a:r>
              <a:rPr lang="ru-RU" sz="3300" dirty="0" smtClean="0">
                <a:cs typeface="Times New Roman" pitchFamily="18" charset="0"/>
              </a:rPr>
              <a:t>издание сборника по итогам акции (тираж – 300 экз.), сборник получили все детские библиотеки края и участники акции, чьи работы вошли в сборник;</a:t>
            </a:r>
          </a:p>
          <a:p>
            <a:pPr>
              <a:buNone/>
            </a:pPr>
            <a:endParaRPr lang="ru-RU" sz="1500" dirty="0" smtClean="0">
              <a:cs typeface="Times New Roman" pitchFamily="18" charset="0"/>
            </a:endParaRPr>
          </a:p>
          <a:p>
            <a:r>
              <a:rPr lang="ru-RU" sz="3300" dirty="0" smtClean="0">
                <a:cs typeface="Times New Roman" pitchFamily="18" charset="0"/>
              </a:rPr>
              <a:t>в группе библиотеки в социальных сетях </a:t>
            </a:r>
            <a:r>
              <a:rPr lang="ru-RU" sz="3300" dirty="0" err="1" smtClean="0">
                <a:cs typeface="Times New Roman" pitchFamily="18" charset="0"/>
              </a:rPr>
              <a:t>Фейсбук</a:t>
            </a:r>
            <a:r>
              <a:rPr lang="ru-RU" sz="3300" dirty="0" smtClean="0">
                <a:cs typeface="Times New Roman" pitchFamily="18" charset="0"/>
              </a:rPr>
              <a:t>, </a:t>
            </a:r>
            <a:r>
              <a:rPr lang="ru-RU" sz="3300" dirty="0" err="1" smtClean="0">
                <a:cs typeface="Times New Roman" pitchFamily="18" charset="0"/>
              </a:rPr>
              <a:t>ВКонтакте</a:t>
            </a:r>
            <a:r>
              <a:rPr lang="ru-RU" sz="3300" dirty="0" smtClean="0">
                <a:cs typeface="Times New Roman" pitchFamily="18" charset="0"/>
              </a:rPr>
              <a:t> в рубрике «Сердцем к Подвигу прикоснись. 75 историй» были опубликованы реальные семейные истории, написанные участниками акции.</a:t>
            </a:r>
          </a:p>
          <a:p>
            <a:pPr algn="ctr">
              <a:buNone/>
            </a:pPr>
            <a:endParaRPr lang="ru-RU" sz="24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2" descr="C:\Users\Admin\Desktop\картинки\75_pobeda_2020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76" y="142852"/>
            <a:ext cx="702780" cy="810556"/>
          </a:xfrm>
          <a:prstGeom prst="rect">
            <a:avLst/>
          </a:prstGeom>
          <a:noFill/>
        </p:spPr>
      </p:pic>
      <p:pic>
        <p:nvPicPr>
          <p:cNvPr id="36866" name="Picture 2" descr="Z:\Для ''Директор''\А\ОТЧЁТ 2020\КОЛЛЕГИЯ\фото\Сборник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791136"/>
            <a:ext cx="3745097" cy="2453528"/>
          </a:xfrm>
          <a:prstGeom prst="rect">
            <a:avLst/>
          </a:prstGeom>
          <a:noFill/>
        </p:spPr>
      </p:pic>
      <p:pic>
        <p:nvPicPr>
          <p:cNvPr id="36867" name="Picture 3" descr="Z:\Для ''Директор''\А\ОТЧЁТ 2020\КОЛЛЕГИЯ\фото\Сборни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786190"/>
            <a:ext cx="3782443" cy="252396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1526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Проект «Сердцем к Подвигу прикоснись»</a:t>
            </a:r>
            <a:r>
              <a:rPr lang="ru-RU" sz="2400" b="1" dirty="0" smtClean="0">
                <a:latin typeface="+mn-lt"/>
                <a:cs typeface="Times New Roman" pitchFamily="18" charset="0"/>
              </a:rPr>
              <a:t/>
            </a:r>
            <a:br>
              <a:rPr lang="ru-RU" sz="2400" b="1" dirty="0" smtClean="0">
                <a:latin typeface="+mn-lt"/>
                <a:cs typeface="Times New Roman" pitchFamily="18" charset="0"/>
              </a:rPr>
            </a:br>
            <a:r>
              <a:rPr lang="ru-RU" sz="1800" dirty="0" smtClean="0">
                <a:latin typeface="+mn-lt"/>
                <a:cs typeface="Times New Roman" pitchFamily="18" charset="0"/>
              </a:rPr>
              <a:t>(субсидия на реализацию инновационных социально значимых проектов в области культуры и искусства Министерства культуры Красноярского края,</a:t>
            </a:r>
            <a:br>
              <a:rPr lang="ru-RU" sz="1800" dirty="0" smtClean="0">
                <a:latin typeface="+mn-lt"/>
                <a:cs typeface="Times New Roman" pitchFamily="18" charset="0"/>
              </a:rPr>
            </a:br>
            <a:r>
              <a:rPr lang="ru-RU" sz="1800" dirty="0" smtClean="0">
                <a:latin typeface="+mn-lt"/>
                <a:cs typeface="Times New Roman" pitchFamily="18" charset="0"/>
              </a:rPr>
              <a:t>в партнёрстве с Красноярской библиотечной ассоциацией, сентябрь-декабрь 2020 г.)</a:t>
            </a:r>
            <a:r>
              <a:rPr lang="ru-RU" sz="1800" b="1" dirty="0" smtClean="0">
                <a:latin typeface="+mn-lt"/>
                <a:cs typeface="Times New Roman" pitchFamily="18" charset="0"/>
              </a:rPr>
              <a:t/>
            </a:r>
            <a:br>
              <a:rPr lang="ru-RU" sz="1800" b="1" dirty="0" smtClean="0">
                <a:latin typeface="+mn-lt"/>
                <a:cs typeface="Times New Roman" pitchFamily="18" charset="0"/>
              </a:rPr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571613"/>
            <a:ext cx="4643470" cy="3000396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>
                <a:cs typeface="Times New Roman" pitchFamily="18" charset="0"/>
              </a:rPr>
              <a:t>Прошли Краевые чтения «Читаем. Знаем. Помним»: 534 учреждения из 52 муниципальных образований Красноярского края, 2711 детей и подростков;</a:t>
            </a:r>
          </a:p>
          <a:p>
            <a:r>
              <a:rPr lang="ru-RU" sz="1800" dirty="0" smtClean="0">
                <a:cs typeface="Times New Roman" pitchFamily="18" charset="0"/>
              </a:rPr>
              <a:t>Разработана настольная игра «Путь к Победе»;</a:t>
            </a:r>
          </a:p>
          <a:p>
            <a:r>
              <a:rPr lang="ru-RU" sz="1800" dirty="0" smtClean="0">
                <a:cs typeface="Times New Roman" pitchFamily="18" charset="0"/>
              </a:rPr>
              <a:t>Организована работа передвижной выставки по итогам краевой акции в Красноярской краевой детской библиотеке; с. Агинское Саянского района,</a:t>
            </a:r>
          </a:p>
          <a:p>
            <a:r>
              <a:rPr lang="ru-RU" sz="1800" dirty="0" smtClean="0">
                <a:cs typeface="Times New Roman" pitchFamily="18" charset="0"/>
              </a:rPr>
              <a:t>г. Дивногорске.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C:\Users\Admin\Desktop\картинки\75_pobeda_2020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338" y="214290"/>
            <a:ext cx="702780" cy="810556"/>
          </a:xfrm>
          <a:prstGeom prst="rect">
            <a:avLst/>
          </a:prstGeom>
          <a:noFill/>
        </p:spPr>
      </p:pic>
      <p:pic>
        <p:nvPicPr>
          <p:cNvPr id="37890" name="Picture 2" descr="Z:\Для ''Директор''\А\ОТЧЁТ 2020\КОЛЛЕГИЯ\фото\Игра настольн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14488"/>
            <a:ext cx="1927041" cy="1285884"/>
          </a:xfrm>
          <a:prstGeom prst="rect">
            <a:avLst/>
          </a:prstGeom>
          <a:noFill/>
        </p:spPr>
      </p:pic>
      <p:pic>
        <p:nvPicPr>
          <p:cNvPr id="37892" name="Picture 4" descr="Z:\Для ''Директор''\А\ОТЧЁТ 2020\КОЛЛЕГИЯ\фото\выставка Сердцем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286256"/>
            <a:ext cx="1881201" cy="1410901"/>
          </a:xfrm>
          <a:prstGeom prst="rect">
            <a:avLst/>
          </a:prstGeom>
          <a:noFill/>
        </p:spPr>
      </p:pic>
      <p:pic>
        <p:nvPicPr>
          <p:cNvPr id="9" name="Рисунок 8" descr="Z:\Для ПИАР\ФОТОГРАФИИ\ФОТО 2020\Выездная выставка Сердцем к подвигу Дивногорск\DSC_0207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282" y="3714752"/>
            <a:ext cx="1928826" cy="142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Z:\Для ПИАР\ПОСТ-РЕЛИЗЫ\2020\Сердцем к подвигу\1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285984" y="2214554"/>
            <a:ext cx="1928826" cy="1428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4714876" y="4357694"/>
            <a:ext cx="42862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Красноярская краевая детская библиотека  стала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Победителем </a:t>
            </a:r>
            <a:r>
              <a:rPr lang="ru-RU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Всероссийского конкурса «Великая война – Великая Победа. Библиотека как место памяти» в номинации «Работы, выполненные в детских библиотеках»</a:t>
            </a:r>
            <a:endParaRPr lang="ru-RU" sz="16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142852"/>
            <a:ext cx="7367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+mn-lt"/>
                <a:ea typeface="+mj-ea"/>
                <a:cs typeface="Times New Roman" pitchFamily="18" charset="0"/>
              </a:rPr>
              <a:t>Краевая сетевая акция Летний книжный марафон </a:t>
            </a:r>
            <a:endParaRPr lang="ru-RU" sz="2400" b="1" dirty="0">
              <a:solidFill>
                <a:srgbClr val="002060"/>
              </a:solidFill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928670"/>
            <a:ext cx="7858180" cy="940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6000"/>
              </a:lnSpc>
            </a:pPr>
            <a:r>
              <a:rPr lang="ru-RU" dirty="0" smtClean="0">
                <a:latin typeface="+mn-lt"/>
                <a:cs typeface="Times New Roman" pitchFamily="18" charset="0"/>
              </a:rPr>
              <a:t>389 участников (дети, подростки, семьи с детьми),</a:t>
            </a:r>
          </a:p>
          <a:p>
            <a:pPr lvl="1">
              <a:lnSpc>
                <a:spcPct val="106000"/>
              </a:lnSpc>
            </a:pPr>
            <a:r>
              <a:rPr lang="ru-RU" dirty="0" smtClean="0">
                <a:latin typeface="+mn-lt"/>
                <a:cs typeface="Times New Roman" pitchFamily="18" charset="0"/>
              </a:rPr>
              <a:t>которые прочитали и опубликовали свои отзывы на 4382 книги.</a:t>
            </a:r>
          </a:p>
          <a:p>
            <a:pPr lvl="1" algn="ctr">
              <a:lnSpc>
                <a:spcPct val="106000"/>
              </a:lnSpc>
            </a:pPr>
            <a:endParaRPr lang="ru-RU" sz="1600" b="1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074" name="Picture 2" descr="Z:\Для ''Директор''\А\ОТЧЁТ 2020\КОЛЛЕГИЯ\фото\Летний книжный марафон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857364"/>
            <a:ext cx="6429420" cy="4578282"/>
          </a:xfrm>
          <a:prstGeom prst="rect">
            <a:avLst/>
          </a:prstGeom>
          <a:noFill/>
        </p:spPr>
      </p:pic>
      <p:pic>
        <p:nvPicPr>
          <p:cNvPr id="10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3"/>
          <a:srcRect l="8784" t="77692" r="70271" b="2774"/>
          <a:stretch>
            <a:fillRect/>
          </a:stretch>
        </p:blipFill>
        <p:spPr bwMode="auto">
          <a:xfrm>
            <a:off x="8072462" y="0"/>
            <a:ext cx="928277" cy="12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988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ККДБ выступила организатором:</a:t>
            </a:r>
            <a:endParaRPr lang="ru-RU" sz="32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2571768"/>
          </a:xfrm>
        </p:spPr>
        <p:txBody>
          <a:bodyPr>
            <a:normAutofit/>
          </a:bodyPr>
          <a:lstStyle/>
          <a:p>
            <a:r>
              <a:rPr lang="ru-RU" sz="1800" dirty="0" smtClean="0">
                <a:cs typeface="Times New Roman" pitchFamily="18" charset="0"/>
              </a:rPr>
              <a:t>Краевого творческого конкурса </a:t>
            </a:r>
            <a:r>
              <a:rPr lang="ru-RU" sz="1800" b="1" dirty="0" smtClean="0">
                <a:cs typeface="Times New Roman" pitchFamily="18" charset="0"/>
              </a:rPr>
              <a:t>«В поисках сокровищ»;</a:t>
            </a:r>
          </a:p>
          <a:p>
            <a:r>
              <a:rPr lang="ru-RU" sz="1800" dirty="0" smtClean="0">
                <a:cs typeface="Times New Roman" pitchFamily="18" charset="0"/>
              </a:rPr>
              <a:t>Краевого фотоконкурса </a:t>
            </a:r>
            <a:r>
              <a:rPr lang="ru-RU" sz="1800" b="1" dirty="0" smtClean="0">
                <a:cs typeface="Times New Roman" pitchFamily="18" charset="0"/>
              </a:rPr>
              <a:t>«Вот оно какое, наше лето!»</a:t>
            </a:r>
          </a:p>
          <a:p>
            <a:r>
              <a:rPr lang="ru-RU" sz="1800" dirty="0" smtClean="0">
                <a:cs typeface="Times New Roman" pitchFamily="18" charset="0"/>
              </a:rPr>
              <a:t>Регионального этапа Всероссийского конкурса </a:t>
            </a:r>
            <a:r>
              <a:rPr lang="ru-RU" sz="1800" b="1" dirty="0" smtClean="0">
                <a:cs typeface="Times New Roman" pitchFamily="18" charset="0"/>
              </a:rPr>
              <a:t>«Читаем Альберта </a:t>
            </a:r>
            <a:r>
              <a:rPr lang="ru-RU" sz="1800" b="1" dirty="0" err="1" smtClean="0">
                <a:cs typeface="Times New Roman" pitchFamily="18" charset="0"/>
              </a:rPr>
              <a:t>Лиханова</a:t>
            </a:r>
            <a:r>
              <a:rPr lang="ru-RU" sz="1800" b="1" dirty="0" smtClean="0">
                <a:cs typeface="Times New Roman" pitchFamily="18" charset="0"/>
              </a:rPr>
              <a:t>: книги о вере, надежде, любви»</a:t>
            </a:r>
            <a:r>
              <a:rPr lang="ru-RU" sz="1800" dirty="0" smtClean="0">
                <a:cs typeface="Times New Roman" pitchFamily="18" charset="0"/>
              </a:rPr>
              <a:t>; </a:t>
            </a:r>
          </a:p>
          <a:p>
            <a:r>
              <a:rPr lang="ru-RU" sz="1800" dirty="0" smtClean="0">
                <a:cs typeface="Times New Roman" pitchFamily="18" charset="0"/>
              </a:rPr>
              <a:t>Регионального этапа Всероссийского конкурса рецензий в рамках акции </a:t>
            </a:r>
            <a:r>
              <a:rPr lang="ru-RU" sz="1800" b="1" dirty="0" smtClean="0">
                <a:cs typeface="Times New Roman" pitchFamily="18" charset="0"/>
              </a:rPr>
              <a:t>«Галерея литературных героев»; </a:t>
            </a:r>
          </a:p>
          <a:p>
            <a:r>
              <a:rPr lang="ru-RU" sz="1800" dirty="0" smtClean="0">
                <a:cs typeface="Times New Roman" pitchFamily="18" charset="0"/>
              </a:rPr>
              <a:t>Регионального этапа Всероссийской Олимпиады </a:t>
            </a:r>
            <a:r>
              <a:rPr lang="ru-RU" sz="1800" b="1" dirty="0" smtClean="0">
                <a:cs typeface="Times New Roman" pitchFamily="18" charset="0"/>
              </a:rPr>
              <a:t>«Символы России. Великая Отечественная война: подвиги фронта и тыла».</a:t>
            </a:r>
          </a:p>
          <a:p>
            <a:endParaRPr lang="ru-RU" sz="2000" dirty="0"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/>
          <a:srcRect l="8784" t="77692" r="70271" b="2774"/>
          <a:stretch>
            <a:fillRect/>
          </a:stretch>
        </p:blipFill>
        <p:spPr bwMode="auto">
          <a:xfrm>
            <a:off x="7929586" y="0"/>
            <a:ext cx="928277" cy="12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Z:\Для ''Директор''\А\ОТЧЁТ 2020\КОЛЛЕГИЯ\фото\Конкурс В поисках ПРИЗ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929066"/>
            <a:ext cx="1928826" cy="129041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14810" y="4000504"/>
            <a:ext cx="45005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n-lt"/>
                <a:cs typeface="Times New Roman" pitchFamily="18" charset="0"/>
              </a:rPr>
              <a:t>Торжественное мероприятие по итогам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краевого конкурса «В поисках сокровищ»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прошло в </a:t>
            </a:r>
            <a:r>
              <a:rPr lang="ru-RU" dirty="0" err="1" smtClean="0">
                <a:latin typeface="+mn-lt"/>
                <a:cs typeface="Times New Roman" pitchFamily="18" charset="0"/>
              </a:rPr>
              <a:t>онлайн-формате</a:t>
            </a:r>
            <a:r>
              <a:rPr lang="ru-RU" dirty="0" smtClean="0">
                <a:latin typeface="+mn-lt"/>
                <a:cs typeface="Times New Roman" pitchFamily="18" charset="0"/>
              </a:rPr>
              <a:t>: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оглашение имён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победителей и призёров, встреча с красноярским писателем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Рустамом </a:t>
            </a:r>
            <a:r>
              <a:rPr lang="ru-RU" dirty="0" err="1" smtClean="0">
                <a:latin typeface="+mn-lt"/>
                <a:cs typeface="Times New Roman" pitchFamily="18" charset="0"/>
              </a:rPr>
              <a:t>Карапетьяном</a:t>
            </a:r>
            <a:r>
              <a:rPr lang="ru-RU" dirty="0" smtClean="0">
                <a:latin typeface="+mn-lt"/>
                <a:cs typeface="Times New Roman" pitchFamily="18" charset="0"/>
              </a:rPr>
              <a:t>.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pic>
        <p:nvPicPr>
          <p:cNvPr id="1027" name="Picture 3" descr="Z:\Для ''Директор''\А\ОТЧЁТ 2020\КОЛЛЕГИЯ\фото\Конкурс В поисках сокровищ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7343" y="5000636"/>
            <a:ext cx="2514445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4757742" cy="86834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ККДБ в сети интернет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\\Server\общая\Для ПИАР\ОТЧЕТ 2017\Соцсет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357298"/>
            <a:ext cx="2762252" cy="743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714348" y="3643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1071546"/>
            <a:ext cx="26295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Web</a:t>
            </a:r>
            <a:r>
              <a:rPr lang="ru-RU" dirty="0" smtClean="0"/>
              <a:t>-сайт библиотеки: </a:t>
            </a:r>
          </a:p>
          <a:p>
            <a:r>
              <a:rPr lang="en-US" dirty="0" smtClean="0">
                <a:hlinkClick r:id="rId3"/>
              </a:rPr>
              <a:t>http://www.kkdb.ru/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15" name="TextBox 14">
            <a:hlinkClick r:id="rId4" action="ppaction://hlinkfile"/>
          </p:cNvPr>
          <p:cNvSpPr txBox="1"/>
          <p:nvPr/>
        </p:nvSpPr>
        <p:spPr>
          <a:xfrm>
            <a:off x="4000496" y="2143116"/>
            <a:ext cx="4929222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u="sng" dirty="0" smtClean="0">
                <a:hlinkClick r:id="rId5"/>
              </a:rPr>
              <a:t>https://vk.com/bibdet</a:t>
            </a:r>
            <a:endParaRPr lang="ru-RU" u="sng" dirty="0" smtClean="0"/>
          </a:p>
          <a:p>
            <a:r>
              <a:rPr lang="ru-RU" u="sng" dirty="0" smtClean="0">
                <a:hlinkClick r:id="rId6"/>
              </a:rPr>
              <a:t>https://www.facebook.com/groups/kkdb.books/</a:t>
            </a:r>
            <a:endParaRPr lang="ru-RU" dirty="0" smtClean="0"/>
          </a:p>
          <a:p>
            <a:r>
              <a:rPr lang="ru-RU" u="sng" dirty="0" smtClean="0">
                <a:hlinkClick r:id="rId7"/>
              </a:rPr>
              <a:t>https://www.instagram.com/kkdb_books/</a:t>
            </a:r>
            <a:endParaRPr lang="en-US" u="sng" dirty="0" smtClean="0"/>
          </a:p>
          <a:p>
            <a:endParaRPr lang="en-US" u="sng" dirty="0" smtClean="0"/>
          </a:p>
          <a:p>
            <a:endParaRPr lang="ru-RU" u="sng" dirty="0" smtClean="0"/>
          </a:p>
          <a:p>
            <a:endParaRPr lang="ru-RU" dirty="0" smtClean="0"/>
          </a:p>
          <a:p>
            <a:endParaRPr lang="ru-RU" u="sng" dirty="0" smtClean="0"/>
          </a:p>
          <a:p>
            <a:endParaRPr lang="ru-RU" u="sng" dirty="0" smtClean="0"/>
          </a:p>
          <a:p>
            <a:endParaRPr lang="ru-RU" u="sng" dirty="0" smtClean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 t="4600" b="4654"/>
          <a:stretch>
            <a:fillRect/>
          </a:stretch>
        </p:blipFill>
        <p:spPr bwMode="auto">
          <a:xfrm>
            <a:off x="357158" y="1857364"/>
            <a:ext cx="3143272" cy="222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9" cstate="print"/>
          <a:srcRect l="22787" t="14558" r="12649" b="3154"/>
          <a:stretch>
            <a:fillRect/>
          </a:stretch>
        </p:blipFill>
        <p:spPr bwMode="auto">
          <a:xfrm>
            <a:off x="6429387" y="3786190"/>
            <a:ext cx="245224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 descr="Z:\Для ПИАР\Публичный отчет\Рисунок2.png"/>
          <p:cNvPicPr>
            <a:picLocks noChangeAspect="1" noChangeArrowheads="1"/>
          </p:cNvPicPr>
          <p:nvPr/>
        </p:nvPicPr>
        <p:blipFill>
          <a:blip r:embed="rId10" cstate="print"/>
          <a:srcRect l="9377" t="4167" r="10918"/>
          <a:stretch>
            <a:fillRect/>
          </a:stretch>
        </p:blipFill>
        <p:spPr bwMode="auto">
          <a:xfrm>
            <a:off x="357158" y="4498469"/>
            <a:ext cx="2643206" cy="1788051"/>
          </a:xfrm>
          <a:prstGeom prst="rect">
            <a:avLst/>
          </a:prstGeom>
          <a:noFill/>
        </p:spPr>
      </p:pic>
      <p:pic>
        <p:nvPicPr>
          <p:cNvPr id="16387" name="Picture 3" descr="Z:\Для ПИАР\Публичный отчет\Рисунок5.png"/>
          <p:cNvPicPr>
            <a:picLocks noChangeAspect="1" noChangeArrowheads="1"/>
          </p:cNvPicPr>
          <p:nvPr/>
        </p:nvPicPr>
        <p:blipFill>
          <a:blip r:embed="rId11" cstate="print"/>
          <a:srcRect l="10523" t="4318" r="6806"/>
          <a:stretch>
            <a:fillRect/>
          </a:stretch>
        </p:blipFill>
        <p:spPr bwMode="auto">
          <a:xfrm>
            <a:off x="3357554" y="4503780"/>
            <a:ext cx="2643206" cy="1722542"/>
          </a:xfrm>
          <a:prstGeom prst="rect">
            <a:avLst/>
          </a:prstGeom>
          <a:noFill/>
        </p:spPr>
      </p:pic>
      <p:pic>
        <p:nvPicPr>
          <p:cNvPr id="14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12"/>
          <a:srcRect l="8784" t="77692" r="70271" b="2774"/>
          <a:stretch>
            <a:fillRect/>
          </a:stretch>
        </p:blipFill>
        <p:spPr bwMode="auto">
          <a:xfrm>
            <a:off x="8072462" y="0"/>
            <a:ext cx="857256" cy="116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654032"/>
          </a:xfrm>
        </p:spPr>
        <p:txBody>
          <a:bodyPr>
            <a:normAutofit/>
          </a:bodyPr>
          <a:lstStyle/>
          <a:p>
            <a:pPr algn="l" fontAlgn="base"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Освоение </a:t>
            </a:r>
            <a:r>
              <a:rPr lang="ru-RU" sz="2400" b="1" dirty="0" err="1" smtClean="0">
                <a:solidFill>
                  <a:srgbClr val="002060"/>
                </a:solidFill>
              </a:rPr>
              <a:t>интернет-пространства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/>
          <a:srcRect l="8784" t="77692" r="70271" b="2774"/>
          <a:stretch>
            <a:fillRect/>
          </a:stretch>
        </p:blipFill>
        <p:spPr bwMode="auto">
          <a:xfrm>
            <a:off x="8072462" y="0"/>
            <a:ext cx="857256" cy="116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Z:\Для ''Директор''\А\ОТЧЁТ 2020\КОЛЛЕГИЯ\фото\Плейлисты Канал ККДБ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1" y="1142984"/>
            <a:ext cx="4214842" cy="270817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85720" y="1000108"/>
            <a:ext cx="371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n-lt"/>
                <a:cs typeface="Times New Roman" pitchFamily="18" charset="0"/>
              </a:rPr>
              <a:t>Семинары, чтения, 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мастер-классы, консультации психолога,  занятия, </a:t>
            </a:r>
            <a:r>
              <a:rPr lang="ru-RU" dirty="0" err="1" smtClean="0">
                <a:latin typeface="+mn-lt"/>
                <a:cs typeface="Times New Roman" pitchFamily="18" charset="0"/>
              </a:rPr>
              <a:t>онлайн-квесты</a:t>
            </a:r>
            <a:r>
              <a:rPr lang="ru-RU" dirty="0" smtClean="0">
                <a:latin typeface="+mn-lt"/>
                <a:cs typeface="Times New Roman" pitchFamily="18" charset="0"/>
              </a:rPr>
              <a:t>,</a:t>
            </a:r>
          </a:p>
          <a:p>
            <a:r>
              <a:rPr lang="ru-RU" dirty="0" err="1" smtClean="0">
                <a:latin typeface="+mn-lt"/>
                <a:cs typeface="Times New Roman" pitchFamily="18" charset="0"/>
              </a:rPr>
              <a:t>подкасты</a:t>
            </a:r>
            <a:r>
              <a:rPr lang="ru-RU" dirty="0" smtClean="0">
                <a:latin typeface="+mn-lt"/>
                <a:cs typeface="Times New Roman" pitchFamily="18" charset="0"/>
              </a:rPr>
              <a:t>, </a:t>
            </a:r>
            <a:r>
              <a:rPr lang="ru-RU" dirty="0" err="1" smtClean="0">
                <a:latin typeface="+mn-lt"/>
                <a:cs typeface="Times New Roman" pitchFamily="18" charset="0"/>
              </a:rPr>
              <a:t>видеообзоры</a:t>
            </a:r>
            <a:r>
              <a:rPr lang="ru-RU" dirty="0" smtClean="0">
                <a:latin typeface="+mn-lt"/>
                <a:cs typeface="Times New Roman" pitchFamily="18" charset="0"/>
              </a:rPr>
              <a:t> , книжная полка </a:t>
            </a:r>
            <a:r>
              <a:rPr lang="ru-RU" dirty="0" err="1" smtClean="0">
                <a:latin typeface="+mn-lt"/>
                <a:cs typeface="Times New Roman" pitchFamily="18" charset="0"/>
              </a:rPr>
              <a:t>Литрес</a:t>
            </a:r>
            <a:r>
              <a:rPr lang="ru-RU" dirty="0" smtClean="0">
                <a:latin typeface="+mn-lt"/>
                <a:cs typeface="Times New Roman" pitchFamily="18" charset="0"/>
              </a:rPr>
              <a:t>  …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в режиме </a:t>
            </a:r>
            <a:r>
              <a:rPr lang="ru-RU" dirty="0" err="1" smtClean="0">
                <a:latin typeface="+mn-lt"/>
                <a:cs typeface="Times New Roman" pitchFamily="18" charset="0"/>
              </a:rPr>
              <a:t>онлайн</a:t>
            </a:r>
            <a:r>
              <a:rPr lang="ru-RU" dirty="0" smtClean="0">
                <a:latin typeface="+mn-lt"/>
                <a:cs typeface="Times New Roman" pitchFamily="18" charset="0"/>
              </a:rPr>
              <a:t>:</a:t>
            </a:r>
          </a:p>
          <a:p>
            <a:r>
              <a:rPr lang="ru-RU" dirty="0" err="1" smtClean="0">
                <a:latin typeface="+mn-lt"/>
                <a:cs typeface="Times New Roman" pitchFamily="18" charset="0"/>
              </a:rPr>
              <a:t>соцсети</a:t>
            </a:r>
            <a:r>
              <a:rPr lang="ru-RU" dirty="0" smtClean="0">
                <a:latin typeface="+mn-lt"/>
                <a:cs typeface="Times New Roman" pitchFamily="18" charset="0"/>
              </a:rPr>
              <a:t>, </a:t>
            </a:r>
            <a:r>
              <a:rPr lang="en-US" dirty="0" smtClean="0">
                <a:latin typeface="+mn-lt"/>
                <a:cs typeface="Times New Roman" pitchFamily="18" charset="0"/>
              </a:rPr>
              <a:t>You Tube</a:t>
            </a:r>
            <a:r>
              <a:rPr lang="ru-RU" dirty="0" smtClean="0">
                <a:latin typeface="+mn-lt"/>
                <a:cs typeface="Times New Roman" pitchFamily="18" charset="0"/>
              </a:rPr>
              <a:t>-канал</a:t>
            </a:r>
            <a:r>
              <a:rPr lang="ru-RU" smtClean="0">
                <a:latin typeface="+mn-lt"/>
                <a:cs typeface="Times New Roman" pitchFamily="18" charset="0"/>
              </a:rPr>
              <a:t>,  </a:t>
            </a:r>
            <a:r>
              <a:rPr lang="en-US" smtClean="0">
                <a:latin typeface="+mn-lt"/>
                <a:cs typeface="Times New Roman" pitchFamily="18" charset="0"/>
              </a:rPr>
              <a:t>zoom</a:t>
            </a:r>
            <a:r>
              <a:rPr lang="ru-RU" dirty="0" smtClean="0">
                <a:latin typeface="+mn-lt"/>
                <a:cs typeface="Times New Roman" pitchFamily="18" charset="0"/>
              </a:rPr>
              <a:t>, </a:t>
            </a:r>
          </a:p>
          <a:p>
            <a:r>
              <a:rPr lang="en-US" dirty="0" smtClean="0">
                <a:latin typeface="+mn-lt"/>
                <a:cs typeface="Times New Roman" pitchFamily="18" charset="0"/>
              </a:rPr>
              <a:t>Google Meet</a:t>
            </a:r>
            <a:r>
              <a:rPr lang="ru-RU" dirty="0" smtClean="0">
                <a:latin typeface="+mn-lt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+mn-lt"/>
                <a:cs typeface="Times New Roman" pitchFamily="18" charset="0"/>
              </a:rPr>
              <a:t>игры в сервисе </a:t>
            </a:r>
            <a:r>
              <a:rPr lang="ru-RU" dirty="0" err="1" smtClean="0">
                <a:latin typeface="+mn-lt"/>
                <a:cs typeface="Times New Roman" pitchFamily="18" charset="0"/>
              </a:rPr>
              <a:t>LearningApps.org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4000504"/>
            <a:ext cx="2271998" cy="216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929066"/>
            <a:ext cx="4000528" cy="2571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9124" y="4500570"/>
            <a:ext cx="2071702" cy="165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Цикл занятий «</a:t>
            </a:r>
            <a:r>
              <a:rPr lang="ru-RU" sz="2400" b="1" dirty="0" err="1">
                <a:solidFill>
                  <a:srgbClr val="002060"/>
                </a:solidFill>
                <a:cs typeface="Times New Roman" pitchFamily="18" charset="0"/>
              </a:rPr>
              <a:t>Познавайки</a:t>
            </a:r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»: учим буквы, рисуя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4E3DDEC-F1D3-4827-966A-0BFEDB5DD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000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cs typeface="Times New Roman" panose="02020603050405020304" pitchFamily="18" charset="0"/>
              </a:rPr>
              <a:t>Весь цикл  «</a:t>
            </a:r>
            <a:r>
              <a:rPr lang="ru-RU" sz="1800" dirty="0" err="1" smtClean="0">
                <a:cs typeface="Times New Roman" panose="02020603050405020304" pitchFamily="18" charset="0"/>
              </a:rPr>
              <a:t>Познаваек</a:t>
            </a:r>
            <a:r>
              <a:rPr lang="ru-RU" sz="1800" dirty="0" smtClean="0">
                <a:cs typeface="Times New Roman" panose="02020603050405020304" pitchFamily="18" charset="0"/>
              </a:rPr>
              <a:t>» размещён  на </a:t>
            </a:r>
            <a:r>
              <a:rPr lang="en-US" sz="1800" dirty="0" smtClean="0">
                <a:cs typeface="Times New Roman" pitchFamily="18" charset="0"/>
              </a:rPr>
              <a:t>You Tube</a:t>
            </a:r>
            <a:r>
              <a:rPr lang="ru-RU" sz="1800" dirty="0" smtClean="0">
                <a:cs typeface="Times New Roman" pitchFamily="18" charset="0"/>
              </a:rPr>
              <a:t>-канал канале ККДБ</a:t>
            </a: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4897" r="9410"/>
          <a:stretch>
            <a:fillRect/>
          </a:stretch>
        </p:blipFill>
        <p:spPr bwMode="auto">
          <a:xfrm>
            <a:off x="3857620" y="1857364"/>
            <a:ext cx="5072098" cy="371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 l="12498" t="1933" r="3584" b="5283"/>
          <a:stretch>
            <a:fillRect/>
          </a:stretch>
        </p:blipFill>
        <p:spPr bwMode="auto">
          <a:xfrm>
            <a:off x="428596" y="2643182"/>
            <a:ext cx="335758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4"/>
          <a:srcRect l="8784" t="77692" r="70271" b="2774"/>
          <a:stretch>
            <a:fillRect/>
          </a:stretch>
        </p:blipFill>
        <p:spPr bwMode="auto">
          <a:xfrm>
            <a:off x="8072462" y="0"/>
            <a:ext cx="857256" cy="116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ККДБ – методический центр для муниципальных библиотек края, обслуживающих детей</a:t>
            </a:r>
            <a:endParaRPr lang="ru-RU" sz="2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Курсы по дополнительной профессиональной программе повышения квалификации «Детская библиотека в современном информационном пространстве» для библиографов и специалистов библиотек края, обслуживающих детей;</a:t>
            </a:r>
          </a:p>
          <a:p>
            <a:r>
              <a:rPr lang="ru-RU" sz="1800" dirty="0" smtClean="0"/>
              <a:t>Краевые семинары (материалы семинаров доступны на  YouTube-канале ККДБ):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/>
              <a:t>«Библиотечное лето: копилка идей и практик»,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/>
              <a:t>«Библиотека: из </a:t>
            </a:r>
            <a:r>
              <a:rPr lang="ru-RU" sz="1600" dirty="0" err="1" smtClean="0"/>
              <a:t>онлайна</a:t>
            </a:r>
            <a:r>
              <a:rPr lang="ru-RU" sz="1600" dirty="0" smtClean="0"/>
              <a:t> в </a:t>
            </a:r>
            <a:r>
              <a:rPr lang="ru-RU" sz="1600" dirty="0" err="1" smtClean="0"/>
              <a:t>оффлайн</a:t>
            </a:r>
            <a:r>
              <a:rPr lang="ru-RU" sz="1600" dirty="0" smtClean="0"/>
              <a:t>»,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/>
              <a:t>«Книги о войне, которые нужно читать и обсуждать вместе с детьми»,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/>
              <a:t>«Чтение: вызов, осмысление, рефлексия»,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/>
              <a:t>«Программная деятельность библиотек, обслуживающих детей»,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/>
              <a:t>«Проектная деятельность библиотек, обслуживающих детей»;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342000">
              <a:spcBef>
                <a:spcPts val="0"/>
              </a:spcBef>
            </a:pPr>
            <a:r>
              <a:rPr lang="ru-RU" sz="1800" dirty="0" smtClean="0"/>
              <a:t>подготовлено 30 изданий, из них методических материалов для специалистов        библиотек – 25, материалов для читателей – 5. Все материалы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/>
              <a:t>доступны на сайте библиотеки.</a:t>
            </a:r>
          </a:p>
          <a:p>
            <a:pPr marL="0" indent="0">
              <a:spcBef>
                <a:spcPts val="0"/>
              </a:spcBef>
            </a:pPr>
            <a:endParaRPr lang="ru-RU" sz="1800" dirty="0" smtClean="0"/>
          </a:p>
          <a:p>
            <a:pPr marL="0" indent="0">
              <a:spcBef>
                <a:spcPts val="0"/>
              </a:spcBef>
            </a:pPr>
            <a:endParaRPr lang="ru-RU" sz="1600" dirty="0" smtClean="0"/>
          </a:p>
          <a:p>
            <a:endParaRPr lang="ru-RU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3429000"/>
            <a:ext cx="160735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3"/>
          <a:srcRect l="8784" t="77692" r="70271" b="2774"/>
          <a:stretch>
            <a:fillRect/>
          </a:stretch>
        </p:blipFill>
        <p:spPr bwMode="auto">
          <a:xfrm>
            <a:off x="8072462" y="0"/>
            <a:ext cx="857256" cy="116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5929354" cy="785794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Показатели объёма и качества деятельности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546716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/>
          <a:srcRect l="8784" t="77692" r="70271" b="2774"/>
          <a:stretch>
            <a:fillRect/>
          </a:stretch>
        </p:blipFill>
        <p:spPr bwMode="auto">
          <a:xfrm>
            <a:off x="8072462" y="0"/>
            <a:ext cx="928277" cy="12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u="sng" dirty="0" smtClean="0">
                <a:cs typeface="Times New Roman" pitchFamily="18" charset="0"/>
              </a:rPr>
              <a:t>Основные показатели:</a:t>
            </a:r>
          </a:p>
          <a:p>
            <a:r>
              <a:rPr lang="ru-RU" sz="1800" dirty="0" smtClean="0">
                <a:cs typeface="Times New Roman" pitchFamily="18" charset="0"/>
              </a:rPr>
              <a:t>Количество зарегистрированных пользователей – 9 395 чел. (57,3 % выполнения от плана, утверждённого в январе 2020);</a:t>
            </a:r>
          </a:p>
          <a:p>
            <a:r>
              <a:rPr lang="ru-RU" sz="1800" dirty="0" smtClean="0">
                <a:cs typeface="Times New Roman" pitchFamily="18" charset="0"/>
              </a:rPr>
              <a:t>Количество посещений – 53 924 (36,4 %);</a:t>
            </a:r>
          </a:p>
          <a:p>
            <a:r>
              <a:rPr lang="ru-RU" sz="1800" dirty="0" smtClean="0">
                <a:cs typeface="Times New Roman" pitchFamily="18" charset="0"/>
              </a:rPr>
              <a:t>Количество документов, выданных из фонда библиотеки – 183 111 (45,6 %).</a:t>
            </a:r>
          </a:p>
          <a:p>
            <a:pPr>
              <a:buNone/>
            </a:pPr>
            <a:r>
              <a:rPr lang="ru-RU" sz="1800" dirty="0" smtClean="0">
                <a:cs typeface="Times New Roman" pitchFamily="18" charset="0"/>
              </a:rPr>
              <a:t> </a:t>
            </a:r>
          </a:p>
          <a:p>
            <a:endParaRPr lang="ru-RU" sz="1800" dirty="0" smtClean="0">
              <a:cs typeface="Times New Roman" pitchFamily="18" charset="0"/>
            </a:endParaRPr>
          </a:p>
          <a:p>
            <a:pPr>
              <a:buNone/>
            </a:pPr>
            <a:endParaRPr lang="ru-RU" sz="1800" dirty="0" smtClean="0">
              <a:cs typeface="Times New Roman" pitchFamily="18" charset="0"/>
            </a:endParaRPr>
          </a:p>
          <a:p>
            <a:endParaRPr lang="ru-RU" sz="1800" dirty="0" smtClean="0">
              <a:cs typeface="Times New Roman" pitchFamily="18" charset="0"/>
            </a:endParaRPr>
          </a:p>
          <a:p>
            <a:pPr>
              <a:buNone/>
            </a:pPr>
            <a:endParaRPr lang="ru-RU" sz="1800" dirty="0" smtClean="0">
              <a:cs typeface="Times New Roman" pitchFamily="18" charset="0"/>
            </a:endParaRPr>
          </a:p>
          <a:p>
            <a:endParaRPr lang="ru-RU" sz="1800" dirty="0" smtClean="0">
              <a:cs typeface="Times New Roman" pitchFamily="18" charset="0"/>
            </a:endParaRPr>
          </a:p>
          <a:p>
            <a:r>
              <a:rPr lang="ru-RU" sz="1800" dirty="0" smtClean="0">
                <a:cs typeface="Times New Roman" pitchFamily="18" charset="0"/>
              </a:rPr>
              <a:t>Количество записей, внесённых в электронный каталог – 16 837 (+11 337 к плану);</a:t>
            </a:r>
          </a:p>
          <a:p>
            <a:r>
              <a:rPr lang="ru-RU" sz="1800" dirty="0" smtClean="0">
                <a:cs typeface="Times New Roman" pitchFamily="18" charset="0"/>
              </a:rPr>
              <a:t>Количество творческих мероприятий – 9 (+ 5);</a:t>
            </a:r>
          </a:p>
          <a:p>
            <a:r>
              <a:rPr lang="ru-RU" sz="1800" dirty="0" smtClean="0">
                <a:cs typeface="Times New Roman" pitchFamily="18" charset="0"/>
              </a:rPr>
              <a:t>Количество методических мероприятий – 6 (+ 2)</a:t>
            </a:r>
          </a:p>
          <a:p>
            <a:r>
              <a:rPr lang="ru-RU" sz="1800" dirty="0" smtClean="0">
                <a:cs typeface="Times New Roman" pitchFamily="18" charset="0"/>
              </a:rPr>
              <a:t>Подготовлено 30 изданий (+ 11), из них методических материалов для специалистов библиотек – 25, материалов для читателей – 5;</a:t>
            </a:r>
          </a:p>
          <a:p>
            <a:r>
              <a:rPr lang="ru-RU" sz="1800" dirty="0" smtClean="0">
                <a:cs typeface="Times New Roman" pitchFamily="18" charset="0"/>
              </a:rPr>
              <a:t>Количество выездов с целью оказания методической и практической помощи – 18 (+ 3).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00100" y="2571744"/>
          <a:ext cx="4357716" cy="1475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572"/>
                <a:gridCol w="1452572"/>
                <a:gridCol w="1452572"/>
              </a:tblGrid>
              <a:tr h="347016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456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посещаемость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701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читаемость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701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обращаемость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4562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043858" cy="838200"/>
          </a:xfrm>
        </p:spPr>
        <p:txBody>
          <a:bodyPr>
            <a:noAutofit/>
          </a:bodyPr>
          <a:lstStyle/>
          <a:p>
            <a:pPr lvl="0" algn="l" defTabSz="457200">
              <a:spcBef>
                <a:spcPts val="0"/>
              </a:spcBef>
            </a:pPr>
            <a:r>
              <a:rPr lang="ru-RU" sz="2400" b="1" dirty="0">
                <a:solidFill>
                  <a:srgbClr val="002060"/>
                </a:solidFill>
              </a:rPr>
              <a:t>Приоритетные направления работы библиотеки 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на </a:t>
            </a:r>
            <a:r>
              <a:rPr lang="ru-RU" sz="2400" b="1" dirty="0" smtClean="0">
                <a:solidFill>
                  <a:srgbClr val="002060"/>
                </a:solidFill>
              </a:rPr>
              <a:t>2021 год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/>
          <a:srcRect l="8784" t="77692" r="70271" b="2774"/>
          <a:stretch>
            <a:fillRect/>
          </a:stretch>
        </p:blipFill>
        <p:spPr bwMode="auto">
          <a:xfrm>
            <a:off x="7929586" y="0"/>
            <a:ext cx="928277" cy="12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143536"/>
          </a:xfrm>
        </p:spPr>
        <p:txBody>
          <a:bodyPr>
            <a:noAutofit/>
          </a:bodyPr>
          <a:lstStyle/>
          <a:p>
            <a:r>
              <a:rPr lang="ru-RU" sz="1800" dirty="0" smtClean="0">
                <a:cs typeface="Times New Roman" pitchFamily="18" charset="0"/>
              </a:rPr>
              <a:t>позиционирование библиотеки как важного элемента культуры детства, общественного пространства;</a:t>
            </a:r>
          </a:p>
          <a:p>
            <a:r>
              <a:rPr lang="ru-RU" sz="1800" dirty="0" smtClean="0">
                <a:cs typeface="Times New Roman" pitchFamily="18" charset="0"/>
              </a:rPr>
              <a:t>формирование цифровой среды библиотеки, ориентированной на потребности современных детей и подростков, родителей, обеспечение доступа к пространству знаний в электронной среде;</a:t>
            </a:r>
          </a:p>
          <a:p>
            <a:r>
              <a:rPr lang="ru-RU" sz="1800" dirty="0" smtClean="0">
                <a:cs typeface="Times New Roman" pitchFamily="18" charset="0"/>
              </a:rPr>
              <a:t>развитие просветительской деятельности библиотеки, направленной на распространение достижений науки и культуры, иных социально значимых сведений;</a:t>
            </a:r>
          </a:p>
          <a:p>
            <a:r>
              <a:rPr lang="ru-RU" sz="1800" dirty="0" smtClean="0">
                <a:cs typeface="Times New Roman" pitchFamily="18" charset="0"/>
              </a:rPr>
              <a:t>формирование читательской компетенции детей и подростков с учётом психолого-педагогических закономерностей и индивидуальных особенностей развития ребёнка на разных возрастных этапах, развитие рекомендательной деятельности библиотеки;</a:t>
            </a:r>
          </a:p>
          <a:p>
            <a:r>
              <a:rPr lang="ru-RU" sz="1800" dirty="0" smtClean="0">
                <a:cs typeface="Times New Roman" pitchFamily="18" charset="0"/>
              </a:rPr>
              <a:t>поддержка и популяризация семейного чтения как элемента ответственного </a:t>
            </a:r>
            <a:r>
              <a:rPr lang="ru-RU" sz="1800" dirty="0" err="1" smtClean="0">
                <a:cs typeface="Times New Roman" pitchFamily="18" charset="0"/>
              </a:rPr>
              <a:t>родительства</a:t>
            </a:r>
            <a:r>
              <a:rPr lang="ru-RU" sz="1800" dirty="0" smtClean="0">
                <a:cs typeface="Times New Roman" pitchFamily="18" charset="0"/>
              </a:rPr>
              <a:t>;</a:t>
            </a:r>
          </a:p>
          <a:p>
            <a:r>
              <a:rPr lang="ru-RU" sz="1800" dirty="0" smtClean="0">
                <a:cs typeface="Times New Roman" pitchFamily="18" charset="0"/>
              </a:rPr>
              <a:t>оказание методической помощи библиотекам края, обслуживающим детей, осуществление методической поддержки библиотек, участвующих</a:t>
            </a:r>
            <a:r>
              <a:rPr lang="ru-RU" sz="1800" dirty="0" smtClean="0"/>
              <a:t> в проектах «Библиотека будущего» и «Библиотека нового поколения».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картинки\Новая папка\P1130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714356"/>
            <a:ext cx="2500330" cy="532226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0" y="4000504"/>
            <a:ext cx="40719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</a:t>
            </a:r>
            <a:r>
              <a:rPr lang="ru-RU" dirty="0"/>
              <a:t>. Красноярск</a:t>
            </a:r>
          </a:p>
          <a:p>
            <a:r>
              <a:rPr lang="ru-RU" dirty="0"/>
              <a:t>ул. </a:t>
            </a:r>
            <a:r>
              <a:rPr lang="ru-RU" dirty="0" err="1"/>
              <a:t>Корнетова</a:t>
            </a:r>
            <a:r>
              <a:rPr lang="ru-RU" dirty="0"/>
              <a:t>, 2</a:t>
            </a:r>
          </a:p>
          <a:p>
            <a:r>
              <a:rPr lang="ru-RU" dirty="0"/>
              <a:t>(391) </a:t>
            </a:r>
            <a:r>
              <a:rPr lang="ru-RU" dirty="0" smtClean="0"/>
              <a:t>201-27-73, 201-35-92</a:t>
            </a:r>
          </a:p>
          <a:p>
            <a:r>
              <a:rPr lang="ru-RU" dirty="0" smtClean="0"/>
              <a:t>8913 580 29 74</a:t>
            </a:r>
            <a:endParaRPr lang="ru-RU" dirty="0"/>
          </a:p>
          <a:p>
            <a:r>
              <a:rPr lang="en-US" dirty="0">
                <a:hlinkClick r:id="rId3"/>
              </a:rPr>
              <a:t>www.kkdb.ru</a:t>
            </a:r>
            <a:endParaRPr lang="en-US" dirty="0"/>
          </a:p>
          <a:p>
            <a:r>
              <a:rPr lang="en-US" dirty="0">
                <a:hlinkClick r:id="rId4"/>
              </a:rPr>
              <a:t>kkdb@mail.ru</a:t>
            </a:r>
            <a:endParaRPr lang="en-US" dirty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vk.com/bibdet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4810" y="928670"/>
            <a:ext cx="490300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Уважаемые читатели!</a:t>
            </a:r>
          </a:p>
          <a:p>
            <a:r>
              <a:rPr lang="ru-RU" dirty="0" smtClean="0"/>
              <a:t>Ждём вас в 2021 году в нашей библиотеке. </a:t>
            </a:r>
          </a:p>
          <a:p>
            <a:r>
              <a:rPr lang="ru-RU" dirty="0" smtClean="0"/>
              <a:t>Вместе мы сделаем так, </a:t>
            </a:r>
          </a:p>
          <a:p>
            <a:r>
              <a:rPr lang="ru-RU" dirty="0" smtClean="0"/>
              <a:t>что  из неё не будет хотеться уходить</a:t>
            </a:r>
            <a:r>
              <a:rPr lang="ru-RU" dirty="0" smtClean="0">
                <a:sym typeface="Wingdings" pitchFamily="2" charset="2"/>
              </a:rPr>
              <a:t>.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465E9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4480</TotalTime>
  <Words>1311</Words>
  <Application>Microsoft Office PowerPoint</Application>
  <PresentationFormat>Экран (4:3)</PresentationFormat>
  <Paragraphs>173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Повышение доступности библиотеки  для детей-инвалидов. В 2020 году:  </vt:lpstr>
      <vt:lpstr>Информационные ресурсы. Фонды</vt:lpstr>
      <vt:lpstr>Читатели Красноярской краевой детской библиотеки</vt:lpstr>
      <vt:lpstr>Слайд 5</vt:lpstr>
      <vt:lpstr>Слайд 6</vt:lpstr>
      <vt:lpstr>Краевая акция «Сердцем к Подвигу прикоснись» (2019 – 2020 г.г.)</vt:lpstr>
      <vt:lpstr>  Проект «Сердцем к Подвигу прикоснись» (субсидия на реализацию инновационных социально значимых проектов в области культуры и искусства Министерства культуры Красноярского края, в партнёрстве с Красноярской библиотечной ассоциацией, сентябрь-декабрь 2020 г.)  </vt:lpstr>
      <vt:lpstr>Слайд 9</vt:lpstr>
      <vt:lpstr>ККДБ выступила организатором:</vt:lpstr>
      <vt:lpstr>ККДБ в сети интернет</vt:lpstr>
      <vt:lpstr>Освоение интернет-пространства</vt:lpstr>
      <vt:lpstr>Цикл занятий «Познавайки»: учим буквы, рисуя</vt:lpstr>
      <vt:lpstr>ККДБ – методический центр для муниципальных библиотек края, обслуживающих детей</vt:lpstr>
      <vt:lpstr>Показатели объёма и качества деятельности</vt:lpstr>
      <vt:lpstr>Приоритетные направления работы библиотеки  на 2021 год</vt:lpstr>
      <vt:lpstr>Слайд 17</vt:lpstr>
    </vt:vector>
  </TitlesOfParts>
  <Company>ККДБ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tivv</dc:creator>
  <cp:lastModifiedBy>Буравцова Татьяна Николаевна</cp:lastModifiedBy>
  <cp:revision>539</cp:revision>
  <dcterms:created xsi:type="dcterms:W3CDTF">2012-02-02T05:36:08Z</dcterms:created>
  <dcterms:modified xsi:type="dcterms:W3CDTF">2021-04-21T10:31:09Z</dcterms:modified>
</cp:coreProperties>
</file>