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23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13" Type="http://schemas.openxmlformats.org/officeDocument/2006/relationships/slide" Target="slide15.xml"/><Relationship Id="rId18" Type="http://schemas.openxmlformats.org/officeDocument/2006/relationships/image" Target="../media/image10.png"/><Relationship Id="rId3" Type="http://schemas.openxmlformats.org/officeDocument/2006/relationships/slide" Target="slide5.xml"/><Relationship Id="rId21" Type="http://schemas.openxmlformats.org/officeDocument/2006/relationships/image" Target="../media/image13.png"/><Relationship Id="rId7" Type="http://schemas.openxmlformats.org/officeDocument/2006/relationships/slide" Target="slide9.xml"/><Relationship Id="rId12" Type="http://schemas.openxmlformats.org/officeDocument/2006/relationships/slide" Target="slide14.xml"/><Relationship Id="rId17" Type="http://schemas.openxmlformats.org/officeDocument/2006/relationships/slide" Target="slide19.xml"/><Relationship Id="rId2" Type="http://schemas.openxmlformats.org/officeDocument/2006/relationships/image" Target="../media/image9.png"/><Relationship Id="rId16" Type="http://schemas.openxmlformats.org/officeDocument/2006/relationships/slide" Target="slide18.xml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slide" Target="slide8.xml"/><Relationship Id="rId11" Type="http://schemas.openxmlformats.org/officeDocument/2006/relationships/slide" Target="slide13.xml"/><Relationship Id="rId5" Type="http://schemas.openxmlformats.org/officeDocument/2006/relationships/slide" Target="slide7.xml"/><Relationship Id="rId15" Type="http://schemas.openxmlformats.org/officeDocument/2006/relationships/slide" Target="slide17.xml"/><Relationship Id="rId10" Type="http://schemas.openxmlformats.org/officeDocument/2006/relationships/slide" Target="slide12.xml"/><Relationship Id="rId19" Type="http://schemas.openxmlformats.org/officeDocument/2006/relationships/image" Target="../media/image11.png"/><Relationship Id="rId4" Type="http://schemas.openxmlformats.org/officeDocument/2006/relationships/slide" Target="slide6.xml"/><Relationship Id="rId9" Type="http://schemas.openxmlformats.org/officeDocument/2006/relationships/slide" Target="slide11.xml"/><Relationship Id="rId14" Type="http://schemas.openxmlformats.org/officeDocument/2006/relationships/slide" Target="slide16.xml"/><Relationship Id="rId22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slide" Target="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slide" Target="slid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slide" Target="slid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slide" Target="slide4.xml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slide" Target="slide4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slide" Target="slide4.xml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1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slide" Target="slide4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slide" Target="slide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43.png"/><Relationship Id="rId7" Type="http://schemas.openxmlformats.org/officeDocument/2006/relationships/image" Target="../media/image1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slide" Target="slide4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9" Type="http://schemas.openxmlformats.org/officeDocument/2006/relationships/image" Target="../media/image4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1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slide" Target="slide4.xml"/><Relationship Id="rId4" Type="http://schemas.openxmlformats.org/officeDocument/2006/relationships/image" Target="../media/image5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ПК-1\Desktop\0_origina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647" y="1700808"/>
            <a:ext cx="8863849" cy="4996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3528" y="347180"/>
            <a:ext cx="6704078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5400" b="1" dirty="0" smtClean="0">
                <a:ln>
                  <a:solidFill>
                    <a:srgbClr val="0070C0"/>
                  </a:solidFill>
                </a:ln>
                <a:solidFill>
                  <a:srgbClr val="FF0000"/>
                </a:solidFill>
              </a:rPr>
              <a:t>Красноярский край – </a:t>
            </a:r>
          </a:p>
          <a:p>
            <a:pPr algn="ctr"/>
            <a:r>
              <a:rPr lang="ru-RU" sz="7200" b="1" cap="all" dirty="0" smtClean="0">
                <a:ln>
                  <a:solidFill>
                    <a:srgbClr val="0070C0"/>
                  </a:solidFill>
                </a:ln>
                <a:solidFill>
                  <a:srgbClr val="FF0000"/>
                </a:solidFill>
              </a:rPr>
              <a:t>земля друзей</a:t>
            </a:r>
            <a:endParaRPr lang="ru-RU" sz="7200" b="1" cap="all" dirty="0">
              <a:ln>
                <a:solidFill>
                  <a:srgbClr val="0070C0"/>
                </a:solidFill>
              </a:ln>
              <a:solidFill>
                <a:srgbClr val="FF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r="53417"/>
          <a:stretch/>
        </p:blipFill>
        <p:spPr>
          <a:xfrm>
            <a:off x="7776329" y="116632"/>
            <a:ext cx="1197100" cy="1343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503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0451" y="33779"/>
            <a:ext cx="4700587" cy="298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430973" y="3030868"/>
            <a:ext cx="4680856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Самодийские – ненцы, </a:t>
            </a:r>
            <a:r>
              <a:rPr lang="ru-RU" sz="1600" dirty="0" err="1"/>
              <a:t>энцы</a:t>
            </a:r>
            <a:r>
              <a:rPr lang="ru-RU" sz="1600" dirty="0"/>
              <a:t>, нганасаны и селькупы. 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303" b="10537"/>
          <a:stretch/>
        </p:blipFill>
        <p:spPr bwMode="auto">
          <a:xfrm>
            <a:off x="0" y="40277"/>
            <a:ext cx="4393893" cy="2981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3061563"/>
            <a:ext cx="4393893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Представители </a:t>
            </a:r>
            <a:r>
              <a:rPr lang="ru-RU" sz="1600" dirty="0" smtClean="0"/>
              <a:t>тюркских народов -</a:t>
            </a:r>
          </a:p>
          <a:p>
            <a:pPr algn="ctr"/>
            <a:r>
              <a:rPr lang="ru-RU" sz="1600" dirty="0" smtClean="0"/>
              <a:t>хакасы</a:t>
            </a:r>
            <a:r>
              <a:rPr lang="ru-RU" sz="1600" dirty="0"/>
              <a:t>, тувинцы, алтайцы</a:t>
            </a: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60" b="-1"/>
          <a:stretch/>
        </p:blipFill>
        <p:spPr bwMode="auto">
          <a:xfrm>
            <a:off x="2626695" y="3595733"/>
            <a:ext cx="4680520" cy="27135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627785" y="6309320"/>
            <a:ext cx="4678342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«Путешествие Аввакума по Сибири» Художник Милорадович Сергей Дмитриевич</a:t>
            </a:r>
            <a:endParaRPr lang="ru-RU" sz="16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78666" y="5373216"/>
            <a:ext cx="1194920" cy="1341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196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ПК-1\Documents\Документы сканера\народы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3991967" cy="6360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ПК-1\Documents\Документы сканера\99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07" r="3020"/>
          <a:stretch/>
        </p:blipFill>
        <p:spPr bwMode="auto">
          <a:xfrm>
            <a:off x="4139952" y="1268760"/>
            <a:ext cx="4872870" cy="4085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25349" y="1692"/>
            <a:ext cx="1194920" cy="1341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880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37112"/>
            <a:ext cx="4860032" cy="2138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0057064"/>
              </p:ext>
            </p:extLst>
          </p:nvPr>
        </p:nvGraphicFramePr>
        <p:xfrm>
          <a:off x="251520" y="476672"/>
          <a:ext cx="4608512" cy="33843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52128">
                  <a:extLst>
                    <a:ext uri="{9D8B030D-6E8A-4147-A177-3AD203B41FA5}">
                      <a16:colId xmlns="" xmlns:a16="http://schemas.microsoft.com/office/drawing/2014/main" val="1628519595"/>
                    </a:ext>
                  </a:extLst>
                </a:gridCol>
                <a:gridCol w="1152128">
                  <a:extLst>
                    <a:ext uri="{9D8B030D-6E8A-4147-A177-3AD203B41FA5}">
                      <a16:colId xmlns="" xmlns:a16="http://schemas.microsoft.com/office/drawing/2014/main" val="2144682476"/>
                    </a:ext>
                  </a:extLst>
                </a:gridCol>
                <a:gridCol w="1152128">
                  <a:extLst>
                    <a:ext uri="{9D8B030D-6E8A-4147-A177-3AD203B41FA5}">
                      <a16:colId xmlns="" xmlns:a16="http://schemas.microsoft.com/office/drawing/2014/main" val="380021501"/>
                    </a:ext>
                  </a:extLst>
                </a:gridCol>
                <a:gridCol w="1152128">
                  <a:extLst>
                    <a:ext uri="{9D8B030D-6E8A-4147-A177-3AD203B41FA5}">
                      <a16:colId xmlns="" xmlns:a16="http://schemas.microsoft.com/office/drawing/2014/main" val="55768668"/>
                    </a:ext>
                  </a:extLst>
                </a:gridCol>
              </a:tblGrid>
              <a:tr h="846094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hlinkClick r:id="rId3" action="ppaction://hlinksldjump"/>
                        </a:rPr>
                        <a:t>1</a:t>
                      </a:r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hlinkClick r:id="rId4" action="ppaction://hlinksldjump"/>
                        </a:rPr>
                        <a:t>2</a:t>
                      </a:r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hlinkClick r:id="rId5" action="ppaction://hlinksldjump"/>
                        </a:rPr>
                        <a:t>3</a:t>
                      </a:r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hlinkClick r:id="rId6" action="ppaction://hlinksldjump"/>
                        </a:rPr>
                        <a:t>4</a:t>
                      </a:r>
                      <a:endParaRPr lang="ru-RU" sz="32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93696370"/>
                  </a:ext>
                </a:extLst>
              </a:tr>
              <a:tr h="846094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hlinkClick r:id="rId7" action="ppaction://hlinksldjump"/>
                        </a:rPr>
                        <a:t>5</a:t>
                      </a:r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hlinkClick r:id="rId8" action="ppaction://hlinksldjump"/>
                        </a:rPr>
                        <a:t>6</a:t>
                      </a:r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hlinkClick r:id="rId5" action="ppaction://hlinksldjump"/>
                        </a:rPr>
                        <a:t>7</a:t>
                      </a:r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hlinkClick r:id="rId9" action="ppaction://hlinksldjump"/>
                        </a:rPr>
                        <a:t>8</a:t>
                      </a:r>
                      <a:endParaRPr lang="ru-RU" sz="32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12853308"/>
                  </a:ext>
                </a:extLst>
              </a:tr>
              <a:tr h="846094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hlinkClick r:id="rId10" action="ppaction://hlinksldjump"/>
                        </a:rPr>
                        <a:t>9</a:t>
                      </a:r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hlinkClick r:id="rId11" action="ppaction://hlinksldjump"/>
                        </a:rPr>
                        <a:t>10</a:t>
                      </a:r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hlinkClick r:id="rId12" action="ppaction://hlinksldjump"/>
                        </a:rPr>
                        <a:t>11</a:t>
                      </a:r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hlinkClick r:id="rId13" action="ppaction://hlinksldjump"/>
                        </a:rPr>
                        <a:t>12</a:t>
                      </a:r>
                      <a:endParaRPr lang="ru-RU" sz="32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54638620"/>
                  </a:ext>
                </a:extLst>
              </a:tr>
              <a:tr h="846094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hlinkClick r:id="rId14" action="ppaction://hlinksldjump"/>
                        </a:rPr>
                        <a:t>13</a:t>
                      </a:r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hlinkClick r:id="rId15" action="ppaction://hlinksldjump"/>
                        </a:rPr>
                        <a:t>14</a:t>
                      </a:r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hlinkClick r:id="rId16" action="ppaction://hlinksldjump"/>
                        </a:rPr>
                        <a:t>15</a:t>
                      </a:r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hlinkClick r:id="rId17" action="ppaction://hlinksldjump"/>
                        </a:rPr>
                        <a:t>16</a:t>
                      </a:r>
                      <a:endParaRPr lang="ru-RU" sz="32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99396659"/>
                  </a:ext>
                </a:extLst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18"/>
          <a:srcRect l="18500" t="18641" r="50630" b="8567"/>
          <a:stretch/>
        </p:blipFill>
        <p:spPr>
          <a:xfrm>
            <a:off x="5004048" y="1"/>
            <a:ext cx="2096581" cy="278092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19"/>
          <a:srcRect l="13832" t="12717" r="19773" b="21046"/>
          <a:stretch/>
        </p:blipFill>
        <p:spPr>
          <a:xfrm>
            <a:off x="7204486" y="116632"/>
            <a:ext cx="1939514" cy="273630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0"/>
          <a:srcRect t="5710" r="56300" b="8000"/>
          <a:stretch/>
        </p:blipFill>
        <p:spPr>
          <a:xfrm>
            <a:off x="4860033" y="4005064"/>
            <a:ext cx="2101564" cy="285293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1"/>
          <a:srcRect l="9694" r="10270"/>
          <a:stretch/>
        </p:blipFill>
        <p:spPr>
          <a:xfrm>
            <a:off x="7127776" y="4005064"/>
            <a:ext cx="2016224" cy="285293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770970" y="2921168"/>
            <a:ext cx="265931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РУССКИЕ                          ТАТАРЫ</a:t>
            </a:r>
          </a:p>
          <a:p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НЕМЦЫ                           ДОЛГАНЫ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057" y="3936831"/>
            <a:ext cx="1194920" cy="1341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772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2" t="5468" r="6662" b="9269"/>
          <a:stretch/>
        </p:blipFill>
        <p:spPr bwMode="auto">
          <a:xfrm>
            <a:off x="4940563" y="9533"/>
            <a:ext cx="4145513" cy="306130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33"/>
            <a:ext cx="4647280" cy="309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79512" y="4437112"/>
            <a:ext cx="702354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b="1" dirty="0" smtClean="0"/>
              <a:t>Вырезанными </a:t>
            </a:r>
            <a:r>
              <a:rPr lang="ru-RU" sz="2800" b="1" dirty="0"/>
              <a:t>из дерева </a:t>
            </a:r>
            <a:r>
              <a:rPr lang="ru-RU" sz="2800" b="1" dirty="0" smtClean="0"/>
              <a:t>фигурками;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 smtClean="0"/>
              <a:t>Навешанной </a:t>
            </a:r>
            <a:r>
              <a:rPr lang="ru-RU" sz="2800" b="1" dirty="0"/>
              <a:t>на перегородку праздничной одеждой</a:t>
            </a:r>
            <a:r>
              <a:rPr lang="ru-RU" sz="2800" b="1" dirty="0" smtClean="0"/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 smtClean="0"/>
              <a:t>Картинами</a:t>
            </a:r>
            <a:endParaRPr lang="ru-RU" sz="2800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1156" y="5501600"/>
            <a:ext cx="1194920" cy="134123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34372" y="3593720"/>
            <a:ext cx="7056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Чем </a:t>
            </a:r>
            <a:r>
              <a:rPr lang="ru-RU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еще дополнялся наряд избы? </a:t>
            </a:r>
            <a:endParaRPr lang="ru-RU" sz="28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6198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339" y="27544"/>
            <a:ext cx="4391526" cy="308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0"/>
            <a:ext cx="4133459" cy="3100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68355" y="4653136"/>
            <a:ext cx="856895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2800" b="1" dirty="0" smtClean="0"/>
              <a:t>Праздник </a:t>
            </a:r>
            <a:r>
              <a:rPr lang="ru-RU" sz="2800" b="1" dirty="0" smtClean="0"/>
              <a:t>силачей;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2800" b="1" dirty="0" smtClean="0"/>
              <a:t>Праздник </a:t>
            </a:r>
            <a:r>
              <a:rPr lang="ru-RU" sz="2800" b="1" dirty="0" smtClean="0"/>
              <a:t>любимой лошади;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2800" b="1" dirty="0" smtClean="0"/>
              <a:t>Праздник </a:t>
            </a:r>
            <a:r>
              <a:rPr lang="ru-RU" sz="2800" b="1" dirty="0" smtClean="0"/>
              <a:t>плуга</a:t>
            </a:r>
          </a:p>
          <a:p>
            <a:pPr marL="457200" indent="-457200">
              <a:buFontTx/>
              <a:buChar char="-"/>
            </a:pPr>
            <a:endParaRPr lang="ru-RU" sz="2800" b="1" dirty="0"/>
          </a:p>
        </p:txBody>
      </p:sp>
      <p:pic>
        <p:nvPicPr>
          <p:cNvPr id="5" name="Рисунок 4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49080" y="5507840"/>
            <a:ext cx="1194920" cy="134123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24339" y="3429000"/>
            <a:ext cx="8512968" cy="1054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</a:t>
            </a:r>
            <a:r>
              <a:rPr lang="ru-RU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переводится название праздника «Сабантуй»?</a:t>
            </a:r>
            <a:r>
              <a:rPr lang="ru-RU" sz="2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2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4441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01" y="19270"/>
            <a:ext cx="9110599" cy="6838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528" y="5445224"/>
            <a:ext cx="1194920" cy="1341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908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473" y="0"/>
            <a:ext cx="4527465" cy="3395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5914" y="3232689"/>
            <a:ext cx="5448086" cy="3638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68" y="5445223"/>
            <a:ext cx="1194920" cy="134123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2650" y="2204864"/>
            <a:ext cx="48786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8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</a:t>
            </a:r>
            <a:r>
              <a:rPr lang="ru-RU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делали с помощью этого предмета?</a:t>
            </a:r>
            <a:endParaRPr lang="ru-RU" sz="28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6646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33030" cy="3356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2773" y="3356992"/>
            <a:ext cx="5217442" cy="3478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14684" y="4107326"/>
            <a:ext cx="327719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Tx/>
              <a:buChar char="-"/>
            </a:pPr>
            <a:endParaRPr lang="ru-RU" sz="2800" b="1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 smtClean="0"/>
              <a:t>Куриная </a:t>
            </a:r>
            <a:r>
              <a:rPr lang="ru-RU" sz="2800" b="1" dirty="0" smtClean="0"/>
              <a:t>лапша</a:t>
            </a:r>
            <a:r>
              <a:rPr lang="ru-RU" sz="2800" b="1" dirty="0" smtClean="0"/>
              <a:t>;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sz="2800" b="1" dirty="0" smtClean="0">
                <a:solidFill>
                  <a:prstClr val="black"/>
                </a:solidFill>
              </a:rPr>
              <a:t>Суп </a:t>
            </a:r>
            <a:r>
              <a:rPr lang="ru-RU" sz="2800" b="1" dirty="0">
                <a:solidFill>
                  <a:prstClr val="black"/>
                </a:solidFill>
              </a:rPr>
              <a:t>с клецками</a:t>
            </a:r>
            <a:r>
              <a:rPr lang="ru-RU" sz="2800" b="1" dirty="0" smtClean="0">
                <a:solidFill>
                  <a:prstClr val="black"/>
                </a:solidFill>
              </a:rPr>
              <a:t>;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prstClr val="black"/>
                </a:solidFill>
              </a:rPr>
              <a:t>Фруктовый суп</a:t>
            </a:r>
          </a:p>
          <a:p>
            <a:pPr marL="457200" indent="-457200">
              <a:buFontTx/>
              <a:buChar char="-"/>
            </a:pPr>
            <a:endParaRPr lang="ru-RU" sz="2800" b="1" dirty="0" smtClean="0"/>
          </a:p>
          <a:p>
            <a:pPr marL="457200" indent="-457200">
              <a:buFontTx/>
              <a:buChar char="-"/>
            </a:pPr>
            <a:endParaRPr lang="ru-RU" sz="2800" b="1" dirty="0"/>
          </a:p>
        </p:txBody>
      </p:sp>
      <p:pic>
        <p:nvPicPr>
          <p:cNvPr id="5" name="Рисунок 4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45295" y="0"/>
            <a:ext cx="1194920" cy="134123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508104" y="1772816"/>
            <a:ext cx="35283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</a:t>
            </a:r>
            <a:r>
              <a:rPr lang="ru-RU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такое </a:t>
            </a:r>
            <a:r>
              <a:rPr lang="ru-RU" sz="2800" b="1" dirty="0" err="1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нудль</a:t>
            </a:r>
            <a:r>
              <a:rPr lang="ru-RU" sz="28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ru-RU" sz="28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415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12" y="490202"/>
            <a:ext cx="5760640" cy="3832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19672" y="28537"/>
            <a:ext cx="41978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Праздник Троицы в Германии</a:t>
            </a:r>
            <a:endParaRPr lang="ru-RU" sz="24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411760" y="4244403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Что такое шванки?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4749165"/>
            <a:ext cx="806489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b="1" dirty="0" smtClean="0"/>
          </a:p>
          <a:p>
            <a:endParaRPr lang="ru-RU" sz="2800" b="1" dirty="0" smtClean="0"/>
          </a:p>
          <a:p>
            <a:pPr marL="457200" indent="-457200">
              <a:buFontTx/>
              <a:buChar char="-"/>
            </a:pPr>
            <a:endParaRPr lang="ru-RU" sz="2800" b="1" dirty="0"/>
          </a:p>
        </p:txBody>
      </p:sp>
      <p:pic>
        <p:nvPicPr>
          <p:cNvPr id="7" name="Рисунок 6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0757" y="33062"/>
            <a:ext cx="1194920" cy="134123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63247" y="5013176"/>
            <a:ext cx="642051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prstClr val="black"/>
                </a:solidFill>
              </a:rPr>
              <a:t>Повествование о героях;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prstClr val="black"/>
                </a:solidFill>
              </a:rPr>
              <a:t>Народные песни;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prstClr val="black"/>
                </a:solidFill>
              </a:rPr>
              <a:t>Короткие </a:t>
            </a:r>
            <a:r>
              <a:rPr lang="ru-RU" sz="2800" b="1" dirty="0" smtClean="0">
                <a:solidFill>
                  <a:prstClr val="black"/>
                </a:solidFill>
              </a:rPr>
              <a:t>комические рассказы</a:t>
            </a:r>
            <a:r>
              <a:rPr lang="ru-RU" sz="2800" b="1" dirty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18501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188640"/>
            <a:ext cx="6264696" cy="41792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2910" y="116632"/>
            <a:ext cx="1194920" cy="1341236"/>
          </a:xfrm>
          <a:prstGeom prst="rect">
            <a:avLst/>
          </a:prstGeom>
        </p:spPr>
      </p:pic>
      <p:pic>
        <p:nvPicPr>
          <p:cNvPr id="1026" name="Picture 2" descr="https://www.die-bibel.de/media/articles/super/3360_3D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9" t="5114" r="3813" b="5118"/>
          <a:stretch/>
        </p:blipFill>
        <p:spPr bwMode="auto">
          <a:xfrm rot="20035471">
            <a:off x="6726366" y="3941338"/>
            <a:ext cx="1944216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1520" y="4509120"/>
            <a:ext cx="57606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400" b="1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Эта </a:t>
            </a:r>
            <a:r>
              <a:rPr lang="ru-RU" sz="24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книга является самой продаваемой книгой всех времён, со среднегодовым объёмом продаж примерно в 100 миллионов экземпляров.</a:t>
            </a:r>
          </a:p>
          <a:p>
            <a:pPr algn="ctr"/>
            <a:r>
              <a:rPr lang="ru-RU" sz="2400" b="1" dirty="0">
                <a:solidFill>
                  <a:srgbClr val="FF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Что это за </a:t>
            </a:r>
            <a:r>
              <a:rPr lang="ru-RU" sz="2400" b="1" dirty="0" smtClean="0">
                <a:solidFill>
                  <a:srgbClr val="FF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книга?</a:t>
            </a:r>
            <a:endParaRPr lang="ru-RU" sz="2400" b="1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97374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46" r="7158"/>
          <a:stretch/>
        </p:blipFill>
        <p:spPr bwMode="auto">
          <a:xfrm>
            <a:off x="0" y="2852936"/>
            <a:ext cx="6192689" cy="3922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88" y="350843"/>
            <a:ext cx="4464496" cy="1986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3921" y="11967"/>
            <a:ext cx="4473183" cy="289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84368" y="5401061"/>
            <a:ext cx="1194920" cy="1341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22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405"/>
          <a:stretch/>
        </p:blipFill>
        <p:spPr bwMode="auto">
          <a:xfrm>
            <a:off x="179512" y="188640"/>
            <a:ext cx="3838652" cy="3528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02"/>
          <a:stretch/>
        </p:blipFill>
        <p:spPr bwMode="auto">
          <a:xfrm>
            <a:off x="4355976" y="188640"/>
            <a:ext cx="4626718" cy="3570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0" t="19023" r="9869" b="12634"/>
          <a:stretch/>
        </p:blipFill>
        <p:spPr bwMode="auto">
          <a:xfrm>
            <a:off x="2627784" y="3953870"/>
            <a:ext cx="4998252" cy="2663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496" y="4217491"/>
            <a:ext cx="250444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 smtClean="0"/>
              <a:t>Балаган</a:t>
            </a:r>
            <a:endParaRPr lang="ru-RU" sz="28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 smtClean="0"/>
              <a:t>Чум</a:t>
            </a:r>
            <a:endParaRPr lang="ru-RU" sz="28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 smtClean="0"/>
              <a:t>Балок</a:t>
            </a:r>
            <a:endParaRPr lang="ru-RU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23528" y="241786"/>
            <a:ext cx="53572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1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64698" y="188640"/>
            <a:ext cx="53572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23494" y="3953870"/>
            <a:ext cx="6777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3</a:t>
            </a:r>
            <a:endParaRPr lang="ru-RU" sz="5400" b="1" dirty="0">
              <a:solidFill>
                <a:srgbClr val="FF0000"/>
              </a:solidFill>
            </a:endParaRPr>
          </a:p>
        </p:txBody>
      </p:sp>
      <p:pic>
        <p:nvPicPr>
          <p:cNvPr id="7" name="Рисунок 6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84368" y="5373216"/>
            <a:ext cx="1194920" cy="1341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746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5937" y="3057827"/>
            <a:ext cx="4499992" cy="3001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33" y="26713"/>
            <a:ext cx="4222136" cy="6021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8156" y="24340"/>
            <a:ext cx="4595554" cy="3066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0622" y="5516764"/>
            <a:ext cx="1194920" cy="134123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1833" y="6004894"/>
            <a:ext cx="42221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</a:t>
            </a:r>
            <a:r>
              <a:rPr lang="ru-RU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приготовить и кушать строганину?</a:t>
            </a:r>
            <a:r>
              <a:rPr lang="ru-RU" sz="2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24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15937" y="6015641"/>
            <a:ext cx="24081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Юкола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607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888" y="0"/>
            <a:ext cx="2627784" cy="3992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9879" y="31684"/>
            <a:ext cx="1720362" cy="21504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110" y="4338963"/>
            <a:ext cx="3265922" cy="2319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860032" y="31684"/>
            <a:ext cx="428396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Первая добыча</a:t>
            </a:r>
          </a:p>
          <a:p>
            <a:r>
              <a:rPr lang="ru-RU" sz="2400" b="1" dirty="0"/>
              <a:t>Есть у долган такой обычай:</a:t>
            </a:r>
          </a:p>
          <a:p>
            <a:r>
              <a:rPr lang="ru-RU" sz="2400" b="1" dirty="0"/>
              <a:t>Делиться первою добычей.</a:t>
            </a:r>
          </a:p>
          <a:p>
            <a:r>
              <a:rPr lang="ru-RU" sz="2400" b="1" dirty="0"/>
              <a:t>Запомни мальчик!</a:t>
            </a:r>
          </a:p>
          <a:p>
            <a:r>
              <a:rPr lang="ru-RU" sz="2400" b="1" dirty="0"/>
              <a:t>Дай гостью лучший из кусков.</a:t>
            </a:r>
          </a:p>
          <a:p>
            <a:r>
              <a:rPr lang="ru-RU" sz="2400" b="1" dirty="0"/>
              <a:t>Второй кусок – для стариков.</a:t>
            </a:r>
          </a:p>
          <a:p>
            <a:r>
              <a:rPr lang="ru-RU" sz="2400" b="1" dirty="0"/>
              <a:t>Запомни мальчик!</a:t>
            </a:r>
          </a:p>
          <a:p>
            <a:r>
              <a:rPr lang="ru-RU" sz="2400" b="1" dirty="0"/>
              <a:t>Поверье древнее гласит:</a:t>
            </a:r>
          </a:p>
          <a:p>
            <a:r>
              <a:rPr lang="ru-RU" sz="2400" b="1" dirty="0"/>
              <a:t>Удача у того гостит,</a:t>
            </a:r>
          </a:p>
          <a:p>
            <a:r>
              <a:rPr lang="ru-RU" sz="2400" b="1" dirty="0"/>
              <a:t>Кто от людей её не прячет.</a:t>
            </a:r>
          </a:p>
          <a:p>
            <a:r>
              <a:rPr lang="ru-RU" sz="2400" b="1" dirty="0"/>
              <a:t>Запомни мальчик!</a:t>
            </a:r>
          </a:p>
          <a:p>
            <a:r>
              <a:rPr lang="ru-RU" sz="2400" b="1" dirty="0" smtClean="0"/>
              <a:t>Есть </a:t>
            </a:r>
            <a:r>
              <a:rPr lang="ru-RU" sz="2400" b="1" dirty="0"/>
              <a:t>у долган такой обычай:</a:t>
            </a:r>
          </a:p>
          <a:p>
            <a:r>
              <a:rPr lang="ru-RU" sz="2400" b="1" dirty="0"/>
              <a:t>Делись – и ……..</a:t>
            </a:r>
          </a:p>
        </p:txBody>
      </p:sp>
      <p:pic>
        <p:nvPicPr>
          <p:cNvPr id="11269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" t="7500" b="8078"/>
          <a:stretch/>
        </p:blipFill>
        <p:spPr bwMode="auto">
          <a:xfrm>
            <a:off x="3033123" y="2221178"/>
            <a:ext cx="1644996" cy="201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5406" y="3811800"/>
            <a:ext cx="18249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err="1" smtClean="0"/>
              <a:t>Огдо</a:t>
            </a:r>
            <a:r>
              <a:rPr lang="ru-RU" sz="2000" b="1" dirty="0" smtClean="0"/>
              <a:t> Аксёнова</a:t>
            </a:r>
            <a:endParaRPr lang="ru-RU" sz="2000" b="1" dirty="0"/>
          </a:p>
        </p:txBody>
      </p:sp>
      <p:pic>
        <p:nvPicPr>
          <p:cNvPr id="5" name="Рисунок 4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5498509"/>
            <a:ext cx="1194920" cy="1341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061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4293096"/>
            <a:ext cx="43204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400" b="1" dirty="0" smtClean="0"/>
              <a:t>Мели</a:t>
            </a:r>
            <a:r>
              <a:rPr lang="ru-RU" sz="2400" b="1" dirty="0"/>
              <a:t>, </a:t>
            </a:r>
            <a:r>
              <a:rPr lang="ru-RU" sz="2400" b="1" dirty="0" smtClean="0"/>
              <a:t>Емеля</a:t>
            </a:r>
            <a:r>
              <a:rPr lang="ru-RU" sz="2400" b="1" dirty="0" smtClean="0"/>
              <a:t>;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prstClr val="black"/>
                </a:solidFill>
              </a:rPr>
              <a:t>Сибирский разговор</a:t>
            </a:r>
            <a:r>
              <a:rPr lang="ru-RU" sz="2400" b="1" dirty="0" smtClean="0">
                <a:solidFill>
                  <a:prstClr val="black"/>
                </a:solidFill>
              </a:rPr>
              <a:t>;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prstClr val="black"/>
                </a:solidFill>
              </a:rPr>
              <a:t>Точить лясы</a:t>
            </a:r>
            <a:r>
              <a:rPr lang="ru-RU" sz="2400" b="1" dirty="0" smtClean="0">
                <a:solidFill>
                  <a:prstClr val="black"/>
                </a:solidFill>
              </a:rPr>
              <a:t>.</a:t>
            </a:r>
            <a:endParaRPr lang="ru-RU" sz="2400" b="1" dirty="0">
              <a:solidFill>
                <a:prstClr val="black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57" y="13996"/>
            <a:ext cx="5434955" cy="4216208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9783" y="3689648"/>
            <a:ext cx="4364217" cy="3168352"/>
          </a:xfrm>
          <a:prstGeom prst="rect">
            <a:avLst/>
          </a:prstGeom>
        </p:spPr>
      </p:pic>
      <p:pic>
        <p:nvPicPr>
          <p:cNvPr id="7" name="Рисунок 6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24538" y="31034"/>
            <a:ext cx="1194920" cy="1341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358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2665" y="4687329"/>
            <a:ext cx="2125433" cy="215435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04" y="4631375"/>
            <a:ext cx="2253140" cy="221030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l="14205" t="20636" r="6881"/>
          <a:stretch/>
        </p:blipFill>
        <p:spPr>
          <a:xfrm>
            <a:off x="5903640" y="0"/>
            <a:ext cx="3240360" cy="453425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/>
          <a:srcRect l="12395" t="20023" r="16285" b="12528"/>
          <a:stretch/>
        </p:blipFill>
        <p:spPr>
          <a:xfrm>
            <a:off x="0" y="-3043"/>
            <a:ext cx="3528392" cy="4618985"/>
          </a:xfrm>
          <a:prstGeom prst="rect">
            <a:avLst/>
          </a:prstGeom>
        </p:spPr>
      </p:pic>
      <p:pic>
        <p:nvPicPr>
          <p:cNvPr id="7" name="Рисунок 6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18556" y="0"/>
            <a:ext cx="1194920" cy="1341236"/>
          </a:xfrm>
          <a:prstGeom prst="rect">
            <a:avLst/>
          </a:prstGeom>
        </p:spPr>
      </p:pic>
      <p:pic>
        <p:nvPicPr>
          <p:cNvPr id="9" name="Picture 2" descr="http://900igr.net/up/datas/85725/009.jpg"/>
          <p:cNvPicPr/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76" t="23745" r="4572" b="11563"/>
          <a:stretch/>
        </p:blipFill>
        <p:spPr bwMode="auto">
          <a:xfrm>
            <a:off x="2627784" y="4659773"/>
            <a:ext cx="4142339" cy="211406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Рисунок 9" descr="http://presslife.ru/media/56b0743c710e2.jpg"/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79" t="3935" r="6452"/>
          <a:stretch/>
        </p:blipFill>
        <p:spPr bwMode="auto">
          <a:xfrm>
            <a:off x="3517853" y="1402511"/>
            <a:ext cx="2362200" cy="278955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551979" y="4253341"/>
            <a:ext cx="2328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валенки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9703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25064"/>
            <a:ext cx="4517639" cy="301176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96" y="25064"/>
            <a:ext cx="4001075" cy="300080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7707" y="3081990"/>
            <a:ext cx="3241855" cy="2162317"/>
          </a:xfrm>
          <a:prstGeom prst="rect">
            <a:avLst/>
          </a:prstGeom>
        </p:spPr>
      </p:pic>
      <p:pic>
        <p:nvPicPr>
          <p:cNvPr id="7" name="Рисунок 6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22102" y="5485729"/>
            <a:ext cx="1194920" cy="1341236"/>
          </a:xfrm>
          <a:prstGeom prst="rect">
            <a:avLst/>
          </a:prstGeom>
        </p:spPr>
      </p:pic>
      <p:pic>
        <p:nvPicPr>
          <p:cNvPr id="8" name="Рисунок 7" descr="https://www.graycell.ru/picture/big/kvashnya.jpg"/>
          <p:cNvPicPr/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5" t="5162" r="4892" b="2718"/>
          <a:stretch/>
        </p:blipFill>
        <p:spPr bwMode="auto">
          <a:xfrm>
            <a:off x="35496" y="3083004"/>
            <a:ext cx="3086100" cy="32289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75856" y="5918167"/>
            <a:ext cx="46462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 жива, а </a:t>
            </a:r>
            <a:r>
              <a:rPr lang="ru-RU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дышит.</a:t>
            </a:r>
            <a:r>
              <a:rPr lang="ru-RU" sz="3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3200" dirty="0">
              <a:latin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03848" y="5348173"/>
            <a:ext cx="273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Загадка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621707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6768" y="5516764"/>
            <a:ext cx="1194920" cy="134123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07704" y="5373216"/>
            <a:ext cx="65172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prstClr val="black"/>
                </a:solidFill>
              </a:rPr>
              <a:t>День Сибири;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prstClr val="black"/>
                </a:solidFill>
              </a:rPr>
              <a:t>День рождения Красноярского края;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prstClr val="black"/>
                </a:solidFill>
              </a:rPr>
              <a:t>День рождения </a:t>
            </a:r>
            <a:r>
              <a:rPr lang="ru-RU" sz="2400" b="1" dirty="0" smtClean="0">
                <a:solidFill>
                  <a:prstClr val="black"/>
                </a:solidFill>
              </a:rPr>
              <a:t>Красноярска.</a:t>
            </a:r>
            <a:endParaRPr lang="ru-RU" sz="2800" b="1" dirty="0" smtClean="0">
              <a:solidFill>
                <a:prstClr val="black"/>
              </a:solidFill>
            </a:endParaRPr>
          </a:p>
        </p:txBody>
      </p:sp>
      <p:pic>
        <p:nvPicPr>
          <p:cNvPr id="14" name="Рисунок 13" descr="https://live.staticflickr.com/8236/8534826598_4b47e0cfd7_b.jpg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" t="5237" r="3851" b="21454"/>
          <a:stretch/>
        </p:blipFill>
        <p:spPr bwMode="auto">
          <a:xfrm>
            <a:off x="-16024" y="0"/>
            <a:ext cx="4444008" cy="242088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Рисунок 14" descr="https://i.pinimg.com/736x/9c/9c/12/9c9c12a9f1d75b85800b61bb50c50ba5.jpg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1" t="6379" r="6678" b="6206"/>
          <a:stretch/>
        </p:blipFill>
        <p:spPr bwMode="auto">
          <a:xfrm>
            <a:off x="4415305" y="0"/>
            <a:ext cx="4706383" cy="515719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Рисунок 15" descr="http://bigsasisa.org/uploads/posts/1424324397_3.jpg"/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939"/>
          <a:stretch/>
        </p:blipFill>
        <p:spPr bwMode="auto">
          <a:xfrm>
            <a:off x="17444" y="2420888"/>
            <a:ext cx="4410540" cy="273630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859558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6" y="-1"/>
            <a:ext cx="9140883" cy="303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72" b="12566"/>
          <a:stretch/>
        </p:blipFill>
        <p:spPr bwMode="auto">
          <a:xfrm>
            <a:off x="-2" y="3033994"/>
            <a:ext cx="9144002" cy="3719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31640" y="6237312"/>
            <a:ext cx="59394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ПОЗДРАВЛЯЕМ ПОБЕДИТЕЛЕЙ!!!</a:t>
            </a:r>
            <a:endParaRPr lang="ru-RU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5491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831</TotalTime>
  <Words>258</Words>
  <Application>Microsoft Office PowerPoint</Application>
  <PresentationFormat>Экран (4:3)</PresentationFormat>
  <Paragraphs>81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Arial</vt:lpstr>
      <vt:lpstr>Arial Black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Библиотека</dc:creator>
  <cp:lastModifiedBy>KLSM</cp:lastModifiedBy>
  <cp:revision>51</cp:revision>
  <dcterms:created xsi:type="dcterms:W3CDTF">2019-03-07T05:27:42Z</dcterms:created>
  <dcterms:modified xsi:type="dcterms:W3CDTF">2020-02-14T09:46:33Z</dcterms:modified>
</cp:coreProperties>
</file>