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6" r:id="rId4"/>
    <p:sldId id="265" r:id="rId5"/>
    <p:sldId id="267" r:id="rId6"/>
    <p:sldId id="273" r:id="rId7"/>
    <p:sldId id="268" r:id="rId8"/>
    <p:sldId id="270" r:id="rId9"/>
    <p:sldId id="272" r:id="rId10"/>
    <p:sldId id="27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394"/>
    <a:srgbClr val="FEC979"/>
    <a:srgbClr val="F24D89"/>
    <a:srgbClr val="F14C88"/>
    <a:srgbClr val="E0794C"/>
    <a:srgbClr val="D2B58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AA7C876-2B4A-295A-5976-3206AB53E9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B0874B-98BE-0779-D242-60EE9ABDB9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836" y="2456867"/>
            <a:ext cx="8599055" cy="2805984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  <a:latin typeface="Arial Rounded MT "/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F72763-EC44-A36A-1CF2-DF508AAB8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836" y="5344459"/>
            <a:ext cx="8599056" cy="74829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FED39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7DB55C2-2DAD-C0C2-6A01-593A1EB10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881DAA-4EF7-33D9-F6DD-9BB534390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4100C3B-4E7D-B890-1C14-BEACCF445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848899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541401-74A6-29DD-ADD2-FF69E756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82" y="337416"/>
            <a:ext cx="10515600" cy="466147"/>
          </a:xfrm>
        </p:spPr>
        <p:txBody>
          <a:bodyPr/>
          <a:lstStyle>
            <a:lvl1pPr>
              <a:defRPr>
                <a:solidFill>
                  <a:srgbClr val="FEC979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EA0DBE-4218-F654-C0D1-84A926466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78C5B92-0A6E-32D0-7ED4-8B2969BBC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CF5247-673E-73E4-711F-7DE722072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8674DDA-57E1-FC51-091C-89D62CBA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47100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20CC75-9695-73BC-6E28-09C10E1F8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3D891EA-7D7A-0857-A0A6-053835EDD4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2785B67-5034-8F6B-A217-1C74B1A67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5EB6D1-CAE3-66F6-9638-35937DA8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8EB4BF-AB26-BF62-A28B-FF068F56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9467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C69D39-E506-C90E-FBD1-9978A3794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52A405B-A06C-84F0-0064-FD5CF4E4C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F4F63EB-49E6-AD45-5467-C0A41B9B2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2828D98-05D5-6F61-BC07-D3781864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4D402FD-FE0E-F2D4-6493-3683E1AF9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948BB24-9257-972F-DD84-45CABC7B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2310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157141-A6D3-081A-E48D-30E6822AD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B62840-F7E5-CF13-34E0-7D3D4AC78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8E65D1C-9751-46C5-7706-654632077F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3FDC1C1-5EFF-7F12-800E-787CB56DBD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F74BA9B-4E7F-04FB-F5AD-225FE49C5D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FC3F660-8DA5-849A-59AC-CF4D8ECC8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CA2D1A45-B5EF-BBB0-1BE0-4E4533053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A4B1B6F-B03F-6098-DAD6-23D21D6C5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02785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327B6A-F3A7-CBE0-186D-2C4301AB4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D7F0131-4FEF-2E64-AAC3-8A3EDC9C5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35F04BE-F1CE-7642-3800-94CEB826B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AFA0767-A577-3B30-359C-A45EF005F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90570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CA3692D-C5C5-0D09-4269-6D0712C5C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76AD36C-C1CE-F83B-0ED7-A96652B0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487F1F2-600F-B5DB-4363-15142CB4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05552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F664DF-D58E-2429-FAFA-D1081950D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4B2B941-C467-5350-2C89-5C25008A8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79522F1-E07B-20CA-8CF8-2FC624D83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9D4FEAD-97AE-4A0A-758C-8FB85B4F6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920EFC-73A5-8B4D-3DB0-2D584B2E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0F5F890-FDC5-8226-F461-0FF2A2F36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40878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D0CB06-2A05-151F-5265-D21248838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2E35116-3770-C9DB-EF77-F29A1ACE8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7A0B709-92F8-E5BC-D018-ACC5EAA6E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1B2621C-66EC-42CB-AEE6-44354D7D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8802685-6165-1609-C68A-8E61002E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7A72E2C-8F20-8DF5-A962-ED33EF59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505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CD8853-E83C-5C97-8935-4AFAB961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8D790B7-B13C-1D33-23CE-738F668356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D48214-C2B7-3CB6-577E-F5F1CB5E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EF9E855-8982-286D-0C78-57FE890A5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BEDF36-E374-5434-BD4D-DE9C77B1F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9091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7A94826C-40A0-7336-C05D-F3C5CABC91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7F695AB-9030-60A1-0AB9-67A2A35566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62A526-FEF2-A3C2-0217-B679CB70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974985-1F3D-6C3D-E5C1-7FC44040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B38BBB5-BD64-9537-6037-B19C73A43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88914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6EDC6D5-0422-7B05-BBC5-F3417C53506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3C26E6-CB3B-8E15-527F-A4C5BC946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661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9A2B7F0-3D0F-CCF0-B1F9-4019F4255B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8E71D5-DB9F-350B-7CA0-46E196D65F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51C9F-1067-4C5E-A98F-5BA5A40399C0}" type="datetimeFigureOut">
              <a:rPr lang="x-none" smtClean="0"/>
              <a:pPr/>
              <a:t>26.08.2024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7581A79-A98D-AFE5-E044-85B407E46C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7514FF-2FB0-C836-705B-F7278B69E4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35547-96F7-4EE4-A538-AEA6DAF6FE62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1476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ED39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litres.ru/book/devid-almond/novenkiy-67423269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5B88C8-8A34-8577-6BA8-ABAE567402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5" y="2195610"/>
            <a:ext cx="8599055" cy="2805984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Arial Rounded MT Bold" panose="020F0704030504030204" pitchFamily="34" charset="0"/>
              </a:rPr>
              <a:t>Я – новенький в классе</a:t>
            </a:r>
            <a:endParaRPr lang="x-none" sz="5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72C99B-9788-9240-1E3F-A3C0DDEB31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dirty="0" smtClean="0"/>
              <a:t>цикл обзоров  </a:t>
            </a:r>
          </a:p>
          <a:p>
            <a:r>
              <a:rPr lang="ru-RU" dirty="0" smtClean="0"/>
              <a:t>«Понедельник начинается с книг»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xmlns="" val="144445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2"/>
            <a:ext cx="6852063" cy="1438894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/>
              <a:t>Трофимчук</a:t>
            </a:r>
            <a:r>
              <a:rPr lang="ru-RU" sz="2400" b="1" dirty="0" smtClean="0"/>
              <a:t>, Елена Алексеевна</a:t>
            </a:r>
            <a:r>
              <a:rPr lang="ru-RU" sz="2400" dirty="0" smtClean="0"/>
              <a:t>. </a:t>
            </a:r>
            <a:r>
              <a:rPr lang="ru-RU" sz="2400" b="1" dirty="0" smtClean="0"/>
              <a:t>День откровений</a:t>
            </a:r>
            <a:r>
              <a:rPr lang="ru-RU" sz="2400" dirty="0" smtClean="0"/>
              <a:t> / Елена </a:t>
            </a:r>
            <a:r>
              <a:rPr lang="ru-RU" sz="2400" dirty="0" err="1" smtClean="0"/>
              <a:t>Трофимчук</a:t>
            </a:r>
            <a:r>
              <a:rPr lang="ru-RU" sz="2400" dirty="0" smtClean="0"/>
              <a:t> ; иллюстрации Дианы </a:t>
            </a:r>
            <a:r>
              <a:rPr lang="ru-RU" sz="2400" dirty="0" err="1" smtClean="0"/>
              <a:t>Цепиловой</a:t>
            </a:r>
            <a:r>
              <a:rPr lang="ru-RU" sz="2400" dirty="0" smtClean="0"/>
              <a:t>. - Москва : Пять четвертей, 2022. - 128 с. : ил. - (Само собой). – Текст: непосредственный. 12+</a:t>
            </a:r>
            <a:endParaRPr lang="x-none" sz="2400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1852" y="270464"/>
            <a:ext cx="3169514" cy="4989905"/>
          </a:xfrm>
          <a:prstGeom prst="rect">
            <a:avLst/>
          </a:prstGeom>
          <a:noFill/>
        </p:spPr>
      </p:pic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364188"/>
            <a:ext cx="7572499" cy="4965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Новенькая: 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Катя, 13 лет. </a:t>
            </a:r>
          </a:p>
          <a:p>
            <a:pPr>
              <a:lnSpc>
                <a:spcPct val="130000"/>
              </a:lnSpc>
            </a:pPr>
            <a:endParaRPr lang="ru-RU" sz="11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Переживает, что ей не удаётся стать в новом классе хоть сколько-нибудь заметной.</a:t>
            </a: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  <a:p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«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Я говорю привет, но в ответ ничего не получаю – даже ни одного кивка. Все слушают Дашу </a:t>
            </a:r>
            <a:r>
              <a:rPr lang="ru-RU" sz="2000" i="1" dirty="0" err="1" smtClean="0">
                <a:solidFill>
                  <a:schemeClr val="bg1"/>
                </a:solidFill>
                <a:cs typeface="+mn-ea"/>
                <a:sym typeface="+mn-lt"/>
              </a:rPr>
              <a:t>Мошковскую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». 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«День откровений – действительно шанс. Мой шанс не менять больше школы. И попробовать зайти в новый класс ещё раз. Осталось только придумать </a:t>
            </a:r>
            <a:r>
              <a:rPr lang="ru-RU" sz="2000" i="1" dirty="0" err="1" smtClean="0">
                <a:solidFill>
                  <a:schemeClr val="bg1"/>
                </a:solidFill>
                <a:cs typeface="+mn-ea"/>
                <a:sym typeface="+mn-lt"/>
              </a:rPr>
              <a:t>самопрезентацию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. Не подготовить, а именно придумать. Никому не интересно, какой ты на самом деле. Твоя ценность в глазах других зависит исключительно от умения правильно себя презентовать».</a:t>
            </a:r>
            <a:endParaRPr lang="id-ID" sz="2000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1"/>
            <a:ext cx="6852063" cy="1688275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/>
              <a:t>Хау</a:t>
            </a:r>
            <a:r>
              <a:rPr lang="ru-RU" sz="2400" b="1" dirty="0" smtClean="0"/>
              <a:t>, Кэт</a:t>
            </a:r>
            <a:r>
              <a:rPr lang="ru-RU" sz="2400" dirty="0" smtClean="0"/>
              <a:t>. </a:t>
            </a:r>
            <a:r>
              <a:rPr lang="ru-RU" sz="2400" b="1" dirty="0" smtClean="0"/>
              <a:t>Элла в сторонке</a:t>
            </a:r>
            <a:r>
              <a:rPr lang="ru-RU" sz="2400" dirty="0" smtClean="0"/>
              <a:t> / Кэт </a:t>
            </a:r>
            <a:r>
              <a:rPr lang="ru-RU" sz="2400" dirty="0" err="1" smtClean="0"/>
              <a:t>Хау</a:t>
            </a:r>
            <a:r>
              <a:rPr lang="ru-RU" sz="2400" dirty="0" smtClean="0"/>
              <a:t> ; перевод с английского Ольги </a:t>
            </a:r>
            <a:r>
              <a:rPr lang="ru-RU" sz="2400" dirty="0" err="1" smtClean="0"/>
              <a:t>Бухиной</a:t>
            </a:r>
            <a:r>
              <a:rPr lang="ru-RU" sz="2400" dirty="0" smtClean="0"/>
              <a:t> и Галины </a:t>
            </a:r>
            <a:r>
              <a:rPr lang="ru-RU" sz="2400" dirty="0" err="1" smtClean="0"/>
              <a:t>Гимон</a:t>
            </a:r>
            <a:r>
              <a:rPr lang="ru-RU" sz="2400" dirty="0" smtClean="0"/>
              <a:t> ; иллюстрации Анны Воронцовой. - Москва : Волчок, 2020. - 208 с. : ил. - (Вот я). – Текст : непосредственный. 6+</a:t>
            </a:r>
            <a:endParaRPr lang="x-none" sz="24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364188"/>
            <a:ext cx="7572499" cy="4350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Новенькая: 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Элла</a:t>
            </a:r>
            <a:endParaRPr lang="ru-RU" sz="2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endParaRPr lang="ru-RU" sz="11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Переехала с мамой на новое место жительство, пишет письма папе, </a:t>
            </a:r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скучает </a:t>
            </a:r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по </a:t>
            </a:r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папе и своей </a:t>
            </a:r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подруге, считает себя серой мышкой, мечтает найти в новом классе друзей.</a:t>
            </a: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  <a:p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«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Лучше смотреть на облака. Эх, полететь бы на облако, затеряться в воздушных вихрях. </a:t>
            </a:r>
          </a:p>
          <a:p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Я старалась поддержать беседу, но все равно осталась одна. </a:t>
            </a:r>
          </a:p>
          <a:p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С мальчишками тоже не поболтаешь. В Милтоне была куча мальчишек, с которыми я общалась, но здешние или сразу убегали или насмехались».</a:t>
            </a:r>
            <a:endParaRPr lang="id-ID" sz="2000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253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9094" y="356260"/>
            <a:ext cx="3596127" cy="49401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2"/>
            <a:ext cx="6852063" cy="1438894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Николаев, Кирилл Андреевич</a:t>
            </a:r>
            <a:r>
              <a:rPr lang="ru-RU" sz="2200" dirty="0" smtClean="0"/>
              <a:t>. </a:t>
            </a:r>
            <a:r>
              <a:rPr lang="ru-RU" sz="2200" b="1" dirty="0" err="1" smtClean="0"/>
              <a:t>Однаи</a:t>
            </a:r>
            <a:r>
              <a:rPr lang="ru-RU" sz="2200" b="1" dirty="0" smtClean="0"/>
              <a:t>, </a:t>
            </a:r>
            <a:r>
              <a:rPr lang="ru-RU" sz="2200" b="1" dirty="0" err="1" smtClean="0"/>
              <a:t>Стор</a:t>
            </a:r>
            <a:r>
              <a:rPr lang="ru-RU" sz="2200" b="1" dirty="0" smtClean="0"/>
              <a:t> и я</a:t>
            </a:r>
            <a:r>
              <a:rPr lang="ru-RU" sz="2200" dirty="0" smtClean="0"/>
              <a:t> / Кирилл Николаев ; иллюстрации Евы </a:t>
            </a:r>
            <a:r>
              <a:rPr lang="ru-RU" sz="2200" dirty="0" err="1" smtClean="0"/>
              <a:t>Эллер</a:t>
            </a:r>
            <a:r>
              <a:rPr lang="ru-RU" sz="2200" dirty="0" smtClean="0"/>
              <a:t>. - Москва : Пять четвертей, 2021. - 288 с. : ил. - (Само собой). – Текст : непосредственный. 12+</a:t>
            </a: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364188"/>
            <a:ext cx="7572499" cy="5181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Новенький: 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Без имени</a:t>
            </a:r>
          </a:p>
          <a:p>
            <a:pPr>
              <a:lnSpc>
                <a:spcPct val="130000"/>
              </a:lnSpc>
            </a:pPr>
            <a:endParaRPr lang="ru-RU" sz="11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dirty="0" smtClean="0">
                <a:solidFill>
                  <a:schemeClr val="bg1"/>
                </a:solidFill>
                <a:cs typeface="+mn-ea"/>
                <a:sym typeface="+mn-lt"/>
              </a:rPr>
              <a:t>Переезжает жить из города на Остров. Считает, что это захолустье (или не такое уж и захолустье?), но надеется, что в школе заведёт друзей. </a:t>
            </a:r>
          </a:p>
          <a:p>
            <a:r>
              <a:rPr lang="ru-RU" dirty="0" smtClean="0">
                <a:solidFill>
                  <a:schemeClr val="bg1"/>
                </a:solidFill>
                <a:sym typeface="+mn-lt"/>
              </a:rPr>
              <a:t>С</a:t>
            </a:r>
            <a:r>
              <a:rPr lang="ru-RU" dirty="0" smtClean="0">
                <a:solidFill>
                  <a:schemeClr val="bg1"/>
                </a:solidFill>
              </a:rPr>
              <a:t>читает, что люди похожи на острова — у каждого внутри целый мир, но всё равно они одни. </a:t>
            </a:r>
          </a:p>
          <a:p>
            <a:r>
              <a:rPr lang="ru-RU" dirty="0" smtClean="0">
                <a:solidFill>
                  <a:schemeClr val="bg1"/>
                </a:solidFill>
                <a:cs typeface="+mn-ea"/>
                <a:sym typeface="+mn-lt"/>
              </a:rPr>
              <a:t>После уроков на велосипеде любит исследовать </a:t>
            </a:r>
            <a:r>
              <a:rPr lang="ru-RU" dirty="0" smtClean="0">
                <a:solidFill>
                  <a:schemeClr val="bg1"/>
                </a:solidFill>
                <a:cs typeface="+mn-ea"/>
                <a:sym typeface="+mn-lt"/>
              </a:rPr>
              <a:t>остров.</a:t>
            </a:r>
            <a:endParaRPr lang="ru-RU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dirty="0" smtClean="0">
                <a:solidFill>
                  <a:schemeClr val="bg1"/>
                </a:solidFill>
                <a:cs typeface="+mn-ea"/>
                <a:sym typeface="+mn-lt"/>
              </a:rPr>
              <a:t>Вечерами остаётся в своей комнате, читает или глядит в окно.</a:t>
            </a:r>
          </a:p>
          <a:p>
            <a:endParaRPr lang="ru-RU" sz="20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«С одной стороны, я чувствовал себя достаточно спокойно. С другой стороны, я всё так же оставался один. Отчасти я сам был в </a:t>
            </a:r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этом </a:t>
            </a:r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виноват. Не такой я, чтобы со своей дружбой лезть к первому встречному. А они что? Жили без меня всю жизнь, так и дальше живут. Им-то чего менять?</a:t>
            </a:r>
          </a:p>
          <a:p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На переменках все разбредались по своим компаниям, а если ещё и день выдался дождливым, то совсем тоска».</a:t>
            </a:r>
            <a:endParaRPr lang="id-ID" i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355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17074" t="-248" r="16762"/>
          <a:stretch>
            <a:fillRect/>
          </a:stretch>
        </p:blipFill>
        <p:spPr bwMode="auto">
          <a:xfrm>
            <a:off x="1009403" y="406643"/>
            <a:ext cx="3372592" cy="51099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2"/>
            <a:ext cx="6852063" cy="1438894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Евдокимова, Наталья Николаевна</a:t>
            </a:r>
            <a:r>
              <a:rPr lang="ru-RU" sz="2200" dirty="0" smtClean="0"/>
              <a:t>. </a:t>
            </a:r>
            <a:r>
              <a:rPr lang="ru-RU" sz="2200" b="1" dirty="0" smtClean="0"/>
              <a:t>Одна к десяти</a:t>
            </a:r>
            <a:r>
              <a:rPr lang="ru-RU" sz="2200" dirty="0" smtClean="0"/>
              <a:t> / Наталья Евдокимова ; художник Олег </a:t>
            </a:r>
            <a:r>
              <a:rPr lang="ru-RU" sz="2200" dirty="0" err="1" smtClean="0"/>
              <a:t>Клецко</a:t>
            </a:r>
            <a:r>
              <a:rPr lang="ru-RU" sz="2200" dirty="0" smtClean="0"/>
              <a:t>. - Москва : </a:t>
            </a:r>
            <a:r>
              <a:rPr lang="ru-RU" sz="2200" dirty="0" err="1" smtClean="0"/>
              <a:t>Абрикобукс</a:t>
            </a:r>
            <a:r>
              <a:rPr lang="ru-RU" sz="2200" dirty="0" smtClean="0"/>
              <a:t>, 2023. - 200 с. : ил. - (Дайте слово!). - Текст: непосредственный. 12+</a:t>
            </a: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364188"/>
            <a:ext cx="7572499" cy="491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Новенькая: </a:t>
            </a:r>
            <a:r>
              <a:rPr lang="ru-RU" sz="2400" dirty="0" err="1" smtClean="0">
                <a:solidFill>
                  <a:schemeClr val="bg1"/>
                </a:solidFill>
                <a:cs typeface="+mn-ea"/>
                <a:sym typeface="+mn-lt"/>
              </a:rPr>
              <a:t>Сайли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, 8 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класс</a:t>
            </a:r>
            <a:endParaRPr lang="ru-RU" sz="2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В качестве эксперимента оказывается в классе, где одни мальчики. Заводит блокнот, в котором собирается писать заметки о своём пребывании в Первой мужской общеобразовательной школе.</a:t>
            </a: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Новенький: </a:t>
            </a:r>
            <a:r>
              <a:rPr lang="ru-RU" sz="2400" dirty="0" err="1" smtClean="0">
                <a:solidFill>
                  <a:schemeClr val="bg1"/>
                </a:solidFill>
                <a:cs typeface="+mn-ea"/>
                <a:sym typeface="+mn-lt"/>
              </a:rPr>
              <a:t>Рэй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, 8 класс</a:t>
            </a:r>
            <a:endParaRPr lang="ru-RU" sz="24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ru-RU" sz="20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«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Я здесь в качестве эксперимента, - осторожно сказала девчонка. – Мне выпал жребий. Я из Первой женской общеобразовательной школы. А из вашей школы один ученик отправится в нашу… - Девчонка всхлипнула, взяла сумку и направилась к выходу. – Хочу обратно в ПЖОШ… - заныла она на ходу». 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8359" y="415637"/>
            <a:ext cx="3480515" cy="5058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2"/>
            <a:ext cx="6852063" cy="1438894"/>
          </a:xfrm>
        </p:spPr>
        <p:txBody>
          <a:bodyPr>
            <a:normAutofit/>
          </a:bodyPr>
          <a:lstStyle/>
          <a:p>
            <a:r>
              <a:rPr lang="ru-RU" sz="2400" b="1" dirty="0" err="1" smtClean="0"/>
              <a:t>Сашар</a:t>
            </a:r>
            <a:r>
              <a:rPr lang="ru-RU" sz="2400" b="1" dirty="0" smtClean="0"/>
              <a:t>, Луис</a:t>
            </a:r>
            <a:r>
              <a:rPr lang="ru-RU" sz="2400" dirty="0" smtClean="0"/>
              <a:t> . </a:t>
            </a:r>
            <a:r>
              <a:rPr lang="ru-RU" sz="2400" b="1" dirty="0" smtClean="0"/>
              <a:t>Мальчик с последней парты</a:t>
            </a:r>
            <a:r>
              <a:rPr lang="ru-RU" sz="2400" dirty="0" smtClean="0"/>
              <a:t> / Луис </a:t>
            </a:r>
            <a:r>
              <a:rPr lang="ru-RU" sz="2400" dirty="0" err="1" smtClean="0"/>
              <a:t>Сашар</a:t>
            </a:r>
            <a:r>
              <a:rPr lang="ru-RU" sz="2400" dirty="0" smtClean="0"/>
              <a:t> ; перевод Веры Полищук ; [художник Юлия </a:t>
            </a:r>
            <a:r>
              <a:rPr lang="ru-RU" sz="2400" dirty="0" err="1" smtClean="0"/>
              <a:t>Липовка</a:t>
            </a:r>
            <a:r>
              <a:rPr lang="ru-RU" sz="2400" dirty="0" smtClean="0"/>
              <a:t>]. - Санкт-Петербург : Качели, 2021. - 224 с. : ил. - (Граффити). </a:t>
            </a:r>
            <a:r>
              <a:rPr lang="ru-RU" sz="2200" dirty="0" smtClean="0"/>
              <a:t>- Текст: непосредственный. 12+</a:t>
            </a: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584249"/>
            <a:ext cx="7572499" cy="320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Новенький: </a:t>
            </a:r>
            <a:r>
              <a:rPr lang="ru-RU" sz="2400" dirty="0" err="1" smtClean="0">
                <a:solidFill>
                  <a:schemeClr val="bg1"/>
                </a:solidFill>
                <a:cs typeface="+mn-ea"/>
                <a:sym typeface="+mn-lt"/>
              </a:rPr>
              <a:t>Джефф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 Карп</a:t>
            </a: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Садится за парту с </a:t>
            </a:r>
            <a:r>
              <a:rPr lang="ru-RU" sz="2000" smtClean="0">
                <a:solidFill>
                  <a:schemeClr val="bg1"/>
                </a:solidFill>
                <a:cs typeface="+mn-ea"/>
                <a:sym typeface="+mn-lt"/>
              </a:rPr>
              <a:t>«монстром» </a:t>
            </a:r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класса -  мальчиком, с которым никто не хотел сидеть и общаться и становится его другом.</a:t>
            </a:r>
          </a:p>
          <a:p>
            <a:r>
              <a:rPr lang="ru-RU" sz="20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  <a:p>
            <a:r>
              <a:rPr lang="ru-RU" i="1" dirty="0" smtClean="0">
                <a:solidFill>
                  <a:schemeClr val="bg1"/>
                </a:solidFill>
                <a:cs typeface="+mn-ea"/>
                <a:sym typeface="+mn-lt"/>
              </a:rPr>
              <a:t>«</a:t>
            </a:r>
            <a:r>
              <a:rPr lang="ru-RU" sz="2000" i="1" dirty="0" err="1" smtClean="0">
                <a:solidFill>
                  <a:schemeClr val="bg1"/>
                </a:solidFill>
                <a:cs typeface="+mn-ea"/>
                <a:sym typeface="+mn-lt"/>
              </a:rPr>
              <a:t>Бредли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 с </a:t>
            </a:r>
            <a:r>
              <a:rPr lang="ru-RU" sz="2000" i="1" dirty="0" err="1" smtClean="0">
                <a:solidFill>
                  <a:schemeClr val="bg1"/>
                </a:solidFill>
                <a:cs typeface="+mn-ea"/>
                <a:sym typeface="+mn-lt"/>
              </a:rPr>
              <a:t>Джеффом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 пошли в столовую вместе. Ну или почти вместе «Он идёт рядом со мной, - подумал </a:t>
            </a:r>
            <a:r>
              <a:rPr lang="ru-RU" sz="2000" i="1" dirty="0" err="1" smtClean="0">
                <a:solidFill>
                  <a:schemeClr val="bg1"/>
                </a:solidFill>
                <a:cs typeface="+mn-ea"/>
                <a:sym typeface="+mn-lt"/>
              </a:rPr>
              <a:t>Бредли</a:t>
            </a:r>
            <a:r>
              <a:rPr lang="ru-RU" sz="2000" i="1" dirty="0" smtClean="0">
                <a:solidFill>
                  <a:schemeClr val="bg1"/>
                </a:solidFill>
                <a:cs typeface="+mn-ea"/>
                <a:sym typeface="+mn-lt"/>
              </a:rPr>
              <a:t>, - но я иду не рядом с ним». 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765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275" y="368135"/>
            <a:ext cx="3401324" cy="53557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2"/>
            <a:ext cx="6852063" cy="143889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Читать в </a:t>
            </a:r>
            <a:r>
              <a:rPr lang="ru-RU" sz="2200" dirty="0" err="1" smtClean="0"/>
              <a:t>Литрес</a:t>
            </a:r>
            <a:r>
              <a:rPr lang="ru-RU" sz="2200" dirty="0" smtClean="0"/>
              <a:t>: </a:t>
            </a:r>
            <a:r>
              <a:rPr lang="en-US" sz="2200" dirty="0" smtClean="0"/>
              <a:t>https://www.litres.ru/book/dagmar-hosfeld/konni-i-druzya-novichok-v-klasse-69417130/</a:t>
            </a: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447315"/>
            <a:ext cx="7572499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Новенький</a:t>
            </a: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: 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Филипп Граф 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662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6361" y="427512"/>
            <a:ext cx="3528643" cy="522124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63043" y="2322339"/>
            <a:ext cx="702227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 smtClean="0"/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Уверенный и спокойный, совсем не похож на одноклассников. Переехал с родителями из Африки в Германию и пошёл снова в шестой класс, как он говорит, чтобы убрать пробелы между разными учебными программами. Но так ли это</a:t>
            </a:r>
            <a:r>
              <a:rPr lang="en-US" sz="2000" dirty="0" smtClean="0">
                <a:solidFill>
                  <a:schemeClr val="bg1"/>
                </a:solidFill>
              </a:rPr>
              <a:t>?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У него точно есть какая-то тайна….</a:t>
            </a:r>
          </a:p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За дело берётся </a:t>
            </a:r>
            <a:r>
              <a:rPr lang="ru-RU" sz="2000" dirty="0" err="1" smtClean="0">
                <a:solidFill>
                  <a:schemeClr val="bg1"/>
                </a:solidFill>
              </a:rPr>
              <a:t>Конни</a:t>
            </a:r>
            <a:r>
              <a:rPr lang="ru-RU" sz="2000" dirty="0" smtClean="0">
                <a:solidFill>
                  <a:schemeClr val="bg1"/>
                </a:solidFill>
              </a:rPr>
              <a:t> вместе с подругами.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3875" y="223652"/>
            <a:ext cx="6852063" cy="143889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Читать в </a:t>
            </a:r>
            <a:r>
              <a:rPr lang="ru-RU" sz="2200" dirty="0" err="1" smtClean="0"/>
              <a:t>Литрес</a:t>
            </a:r>
            <a:r>
              <a:rPr lang="ru-RU" sz="2200" dirty="0" smtClean="0"/>
              <a:t>: </a:t>
            </a:r>
            <a:r>
              <a:rPr lang="en-US" sz="2400" dirty="0" smtClean="0">
                <a:hlinkClick r:id="rId2"/>
              </a:rPr>
              <a:t>https</a:t>
            </a:r>
            <a:r>
              <a:rPr lang="en-US" sz="2400" dirty="0" smtClean="0">
                <a:hlinkClick r:id="rId2"/>
              </a:rPr>
              <a:t>://www.litres.ru/book/devid-almond/novenkiy-67423269/</a:t>
            </a:r>
            <a:r>
              <a:rPr lang="ru-RU" sz="2400" dirty="0" smtClean="0"/>
              <a:t>  </a:t>
            </a: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281061"/>
            <a:ext cx="7572499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Новенький: </a:t>
            </a:r>
            <a:r>
              <a:rPr lang="ru-RU" sz="2400" dirty="0" smtClean="0">
                <a:solidFill>
                  <a:schemeClr val="bg1"/>
                </a:solidFill>
              </a:rPr>
              <a:t>Джордж и он РОБОТ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7" name="Рисунок 6" descr="С.PNG"/>
          <p:cNvPicPr>
            <a:picLocks noChangeAspect="1"/>
          </p:cNvPicPr>
          <p:nvPr/>
        </p:nvPicPr>
        <p:blipFill>
          <a:blip r:embed="rId3" cstate="print"/>
          <a:srcRect l="1282" t="-1425" r="1981"/>
          <a:stretch>
            <a:fillRect/>
          </a:stretch>
        </p:blipFill>
        <p:spPr>
          <a:xfrm>
            <a:off x="997527" y="273132"/>
            <a:ext cx="3431969" cy="459575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74919" y="2541320"/>
            <a:ext cx="36971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Это новый, дорогой проект корпорации «Новая жизнь», который проходит адаптацию в обычной средней школе.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9" name="Рисунок 8" descr="Снимок.PNG"/>
          <p:cNvPicPr>
            <a:picLocks noChangeAspect="1"/>
          </p:cNvPicPr>
          <p:nvPr/>
        </p:nvPicPr>
        <p:blipFill>
          <a:blip r:embed="rId4" cstate="print"/>
          <a:srcRect t="-79" r="1979"/>
          <a:stretch>
            <a:fillRect/>
          </a:stretch>
        </p:blipFill>
        <p:spPr>
          <a:xfrm>
            <a:off x="8767153" y="2410691"/>
            <a:ext cx="3131922" cy="42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626" y="306779"/>
            <a:ext cx="6852063" cy="143889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Шмакова, Светлана</a:t>
            </a:r>
            <a:r>
              <a:rPr lang="ru-RU" sz="2400" dirty="0" smtClean="0"/>
              <a:t>. </a:t>
            </a:r>
            <a:r>
              <a:rPr lang="ru-RU" sz="2400" b="1" dirty="0" smtClean="0"/>
              <a:t>Правила выживания в школе</a:t>
            </a:r>
            <a:r>
              <a:rPr lang="ru-RU" sz="2400" dirty="0" smtClean="0"/>
              <a:t> / [текст и иллюстрации] Светлана Шмакова ; [перевод с английского Марии </a:t>
            </a:r>
            <a:r>
              <a:rPr lang="ru-RU" sz="2400" dirty="0" err="1" smtClean="0"/>
              <a:t>Скаф</a:t>
            </a:r>
            <a:r>
              <a:rPr lang="ru-RU" sz="2400" dirty="0" smtClean="0"/>
              <a:t>]. - 2-е издание. - Москва : Манн, Иванов и Фербер, 2020. - 222 с. : ил.</a:t>
            </a:r>
            <a:r>
              <a:rPr lang="ru-RU" sz="2200" dirty="0" smtClean="0"/>
              <a:t>- Текст: непосредственный. 6+</a:t>
            </a: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447315"/>
            <a:ext cx="7572499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Новенькая: </a:t>
            </a:r>
            <a:r>
              <a:rPr lang="ru-RU" sz="2400" dirty="0" smtClean="0">
                <a:solidFill>
                  <a:schemeClr val="bg1"/>
                </a:solidFill>
              </a:rPr>
              <a:t>Пенелопа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" name="Содержимое 3" descr="Сн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52" r="3557" b="1845"/>
          <a:stretch>
            <a:fillRect/>
          </a:stretch>
        </p:blipFill>
        <p:spPr>
          <a:xfrm>
            <a:off x="938676" y="332509"/>
            <a:ext cx="3585823" cy="4999512"/>
          </a:xfrm>
        </p:spPr>
      </p:pic>
      <p:sp>
        <p:nvSpPr>
          <p:cNvPr id="11" name="Прямоугольник 10"/>
          <p:cNvSpPr/>
          <p:nvPr/>
        </p:nvSpPr>
        <p:spPr>
          <a:xfrm>
            <a:off x="4868883" y="2600696"/>
            <a:ext cx="62226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>
                <a:solidFill>
                  <a:schemeClr val="bg1"/>
                </a:solidFill>
              </a:rPr>
              <a:t>«</a:t>
            </a:r>
            <a:r>
              <a:rPr lang="ru-RU" i="1" dirty="0" smtClean="0">
                <a:solidFill>
                  <a:schemeClr val="bg1"/>
                </a:solidFill>
                <a:cs typeface="Times New Roman" pitchFamily="18" charset="0"/>
              </a:rPr>
              <a:t>Ну привет! Вот и я, Пенелопа, коротко </a:t>
            </a:r>
            <a:r>
              <a:rPr lang="ru-RU" i="1" dirty="0" err="1" smtClean="0">
                <a:solidFill>
                  <a:schemeClr val="bg1"/>
                </a:solidFill>
                <a:cs typeface="Times New Roman" pitchFamily="18" charset="0"/>
              </a:rPr>
              <a:t>Пеппи</a:t>
            </a:r>
            <a:r>
              <a:rPr lang="ru-RU" i="1" dirty="0" smtClean="0">
                <a:solidFill>
                  <a:schemeClr val="bg1"/>
                </a:solidFill>
                <a:cs typeface="Times New Roman" pitchFamily="18" charset="0"/>
              </a:rPr>
              <a:t>. Это мой первый день в средней школе </a:t>
            </a:r>
            <a:r>
              <a:rPr lang="ru-RU" i="1" dirty="0" err="1" smtClean="0">
                <a:solidFill>
                  <a:schemeClr val="bg1"/>
                </a:solidFill>
                <a:cs typeface="Times New Roman" pitchFamily="18" charset="0"/>
              </a:rPr>
              <a:t>Веррибрук</a:t>
            </a:r>
            <a:r>
              <a:rPr lang="ru-RU" i="1" dirty="0" smtClean="0">
                <a:solidFill>
                  <a:schemeClr val="bg1"/>
                </a:solidFill>
                <a:cs typeface="Times New Roman" pitchFamily="18" charset="0"/>
              </a:rPr>
              <a:t>, я только что споткнулась и уронила все, что могла.» </a:t>
            </a:r>
          </a:p>
          <a:p>
            <a:pPr algn="just"/>
            <a:endParaRPr lang="ru-RU" i="1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cs typeface="Times New Roman" pitchFamily="18" charset="0"/>
              </a:rPr>
              <a:t>В новой школе происходит… то, за что ей становится стыдно…</a:t>
            </a:r>
            <a:endParaRPr lang="ru-RU" dirty="0">
              <a:solidFill>
                <a:schemeClr val="bg1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753" y="366156"/>
            <a:ext cx="6852063" cy="1438894"/>
          </a:xfrm>
        </p:spPr>
        <p:txBody>
          <a:bodyPr>
            <a:normAutofit fontScale="90000"/>
          </a:bodyPr>
          <a:lstStyle/>
          <a:p>
            <a:r>
              <a:rPr lang="ru-RU" sz="2400" b="1" dirty="0" err="1" smtClean="0"/>
              <a:t>Жемм</a:t>
            </a:r>
            <a:r>
              <a:rPr lang="ru-RU" sz="2400" b="1" dirty="0" smtClean="0"/>
              <a:t>, Пьер. Бронтозавр - новенький в классе </a:t>
            </a:r>
            <a:r>
              <a:rPr lang="ru-RU" sz="2400" dirty="0" smtClean="0"/>
              <a:t>/ текст Пьер </a:t>
            </a:r>
            <a:r>
              <a:rPr lang="ru-RU" sz="2400" b="1" dirty="0" err="1" smtClean="0"/>
              <a:t>Жемм</a:t>
            </a:r>
            <a:r>
              <a:rPr lang="ru-RU" sz="2400" dirty="0" smtClean="0"/>
              <a:t> ; иллюстрации </a:t>
            </a:r>
            <a:r>
              <a:rPr lang="ru-RU" sz="2400" dirty="0" err="1" smtClean="0"/>
              <a:t>Джесс</a:t>
            </a:r>
            <a:r>
              <a:rPr lang="ru-RU" sz="2400" dirty="0" smtClean="0"/>
              <a:t> </a:t>
            </a:r>
            <a:r>
              <a:rPr lang="ru-RU" sz="2400" dirty="0" err="1" smtClean="0"/>
              <a:t>Поуэлс</a:t>
            </a:r>
            <a:r>
              <a:rPr lang="ru-RU" sz="2400" dirty="0" smtClean="0"/>
              <a:t> ; [перевод с французского О. Кравец]. - Москва : Книги </a:t>
            </a:r>
            <a:r>
              <a:rPr lang="ru-RU" sz="2400" dirty="0" err="1" smtClean="0"/>
              <a:t>Вилли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Винки</a:t>
            </a:r>
            <a:r>
              <a:rPr lang="ru-RU" sz="2400" dirty="0" smtClean="0"/>
              <a:t> : АСТ, 2019. - 64 с. – Текст: непосредственный. 0+</a:t>
            </a:r>
            <a:br>
              <a:rPr lang="ru-RU" sz="2400" dirty="0" smtClean="0"/>
            </a:br>
            <a:endParaRPr lang="x-none" sz="2200" dirty="0"/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4619501" y="1447315"/>
            <a:ext cx="7572499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endParaRPr lang="ru-RU" sz="24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30000"/>
              </a:lnSpc>
            </a:pPr>
            <a:r>
              <a:rPr lang="ru-RU" sz="2400" b="1" dirty="0" smtClean="0">
                <a:solidFill>
                  <a:schemeClr val="bg1"/>
                </a:solidFill>
                <a:cs typeface="+mn-ea"/>
                <a:sym typeface="+mn-lt"/>
              </a:rPr>
              <a:t>   Новенький: </a:t>
            </a:r>
            <a:r>
              <a:rPr lang="ru-RU" sz="2400" dirty="0" smtClean="0">
                <a:solidFill>
                  <a:schemeClr val="bg1"/>
                </a:solidFill>
                <a:cs typeface="+mn-ea"/>
                <a:sym typeface="+mn-lt"/>
              </a:rPr>
              <a:t>Бронтозавр</a:t>
            </a:r>
          </a:p>
          <a:p>
            <a:endParaRPr lang="ru-RU" sz="2000" i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22420" y="2524220"/>
            <a:ext cx="7022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i="1" dirty="0" smtClean="0"/>
          </a:p>
        </p:txBody>
      </p:sp>
      <p:pic>
        <p:nvPicPr>
          <p:cNvPr id="7" name="Содержимое 3" descr="2.4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1984" y="371274"/>
            <a:ext cx="3782085" cy="4699490"/>
          </a:xfrm>
        </p:spPr>
      </p:pic>
      <p:pic>
        <p:nvPicPr>
          <p:cNvPr id="8" name="Рисунок 7" descr="Сн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36220" y="1579417"/>
            <a:ext cx="2572261" cy="496854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92634" y="2576945"/>
            <a:ext cx="425136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bg1"/>
                </a:solidFill>
              </a:rPr>
              <a:t>Вулкан разрушил его дом и семья потеряла работу. Так они оказались на новом месте, а  он в новой школе.</a:t>
            </a:r>
          </a:p>
          <a:p>
            <a:pPr algn="just"/>
            <a:endParaRPr lang="ru-RU" sz="2000" dirty="0" smtClean="0">
              <a:solidFill>
                <a:schemeClr val="bg1"/>
              </a:solidFill>
            </a:endParaRPr>
          </a:p>
          <a:p>
            <a:pPr algn="just"/>
            <a:r>
              <a:rPr lang="ru-RU" sz="2000" i="1" dirty="0" smtClean="0">
                <a:solidFill>
                  <a:schemeClr val="bg1"/>
                </a:solidFill>
              </a:rPr>
              <a:t>«Поставьте себя на его место. Он только пришёл, ни с кем ещё не знаком, а вы все над ним начали издеваться».</a:t>
            </a:r>
            <a:endParaRPr lang="ru-RU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79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Custom 4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24C89"/>
      </a:accent1>
      <a:accent2>
        <a:srgbClr val="3EBEB2"/>
      </a:accent2>
      <a:accent3>
        <a:srgbClr val="A5A5A5"/>
      </a:accent3>
      <a:accent4>
        <a:srgbClr val="FFC000"/>
      </a:accent4>
      <a:accent5>
        <a:srgbClr val="B1CAE7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1001</Words>
  <Application>Microsoft Office PowerPoint</Application>
  <PresentationFormat>Произвольный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Я – новенький в классе</vt:lpstr>
      <vt:lpstr>Трофимчук, Елена Алексеевна. День откровений / Елена Трофимчук ; иллюстрации Дианы Цепиловой. - Москва : Пять четвертей, 2022. - 128 с. : ил. - (Само собой). – Текст: непосредственный. 12+</vt:lpstr>
      <vt:lpstr>Хау, Кэт. Элла в сторонке / Кэт Хау ; перевод с английского Ольги Бухиной и Галины Гимон ; иллюстрации Анны Воронцовой. - Москва : Волчок, 2020. - 208 с. : ил. - (Вот я). – Текст : непосредственный. 6+</vt:lpstr>
      <vt:lpstr>Николаев, Кирилл Андреевич. Однаи, Стор и я / Кирилл Николаев ; иллюстрации Евы Эллер. - Москва : Пять четвертей, 2021. - 288 с. : ил. - (Само собой). – Текст : непосредственный. 12+</vt:lpstr>
      <vt:lpstr>Евдокимова, Наталья Николаевна. Одна к десяти / Наталья Евдокимова ; художник Олег Клецко. - Москва : Абрикобукс, 2023. - 200 с. : ил. - (Дайте слово!). - Текст: непосредственный. 12+</vt:lpstr>
      <vt:lpstr>Сашар, Луис . Мальчик с последней парты / Луис Сашар ; перевод Веры Полищук ; [художник Юлия Липовка]. - Санкт-Петербург : Качели, 2021. - 224 с. : ил. - (Граффити). - Текст: непосредственный. 12+</vt:lpstr>
      <vt:lpstr>Читать в Литрес: https://www.litres.ru/book/dagmar-hosfeld/konni-i-druzya-novichok-v-klasse-69417130/</vt:lpstr>
      <vt:lpstr>Читать в Литрес: https://www.litres.ru/book/devid-almond/novenkiy-67423269/  </vt:lpstr>
      <vt:lpstr>Шмакова, Светлана. Правила выживания в школе / [текст и иллюстрации] Светлана Шмакова ; [перевод с английского Марии Скаф]. - 2-е издание. - Москва : Манн, Иванов и Фербер, 2020. - 222 с. : ил.- Текст: непосредственный. 6+</vt:lpstr>
      <vt:lpstr>Жемм, Пьер. Бронтозавр - новенький в классе / текст Пьер Жемм ; иллюстрации Джесс Поуэлс ; [перевод с французского О. Кравец]. - Москва : Книги Вилли Винки : АСТ, 2019. - 64 с. – Текст: непосредственный. 0+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Для сотрудников</cp:lastModifiedBy>
  <cp:revision>106</cp:revision>
  <dcterms:created xsi:type="dcterms:W3CDTF">2023-02-07T21:46:51Z</dcterms:created>
  <dcterms:modified xsi:type="dcterms:W3CDTF">2024-08-26T02:41:31Z</dcterms:modified>
</cp:coreProperties>
</file>