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1" r:id="rId5"/>
    <p:sldId id="262" r:id="rId6"/>
    <p:sldId id="267" r:id="rId7"/>
    <p:sldId id="265" r:id="rId8"/>
    <p:sldId id="268" r:id="rId9"/>
    <p:sldId id="264" r:id="rId10"/>
    <p:sldId id="260" r:id="rId11"/>
    <p:sldId id="266" r:id="rId12"/>
    <p:sldId id="263" r:id="rId13"/>
    <p:sldId id="269" r:id="rId14"/>
    <p:sldId id="270" r:id="rId15"/>
    <p:sldId id="271" r:id="rId16"/>
  </p:sldIdLst>
  <p:sldSz cx="9144000" cy="6858000" type="screen4x3"/>
  <p:notesSz cx="9144000" cy="6858000"/>
  <p:defaultTextStyle>
    <a:defPPr>
      <a:defRPr lang="ru-RU"/>
    </a:defPPr>
    <a:lvl1pPr marL="0" algn="l" defTabSz="957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31" algn="l" defTabSz="957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63" algn="l" defTabSz="957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94" algn="l" defTabSz="957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724" algn="l" defTabSz="957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655" algn="l" defTabSz="957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87" algn="l" defTabSz="957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518" algn="l" defTabSz="957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449" algn="l" defTabSz="957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ля сотрудников\Desktop\фоны презентаиц\1643679331_57-adonius-club-p-fon-dlya-prezentatsii-drevnyaya-rus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1371600" y="1916832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Литература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для </a:t>
            </a:r>
            <a:r>
              <a:rPr lang="ru-RU" sz="2800" b="1" dirty="0" smtClean="0"/>
              <a:t>подготовки ко Всероссийской олимпиаде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«Символы России. </a:t>
            </a:r>
            <a:r>
              <a:rPr lang="ru-RU" sz="2800" b="1" dirty="0" smtClean="0"/>
              <a:t>Русский </a:t>
            </a:r>
            <a:r>
              <a:rPr lang="ru-RU" sz="2800" b="1" dirty="0" smtClean="0"/>
              <a:t>язык: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история </a:t>
            </a:r>
            <a:r>
              <a:rPr lang="ru-RU" sz="2800" b="1" dirty="0" smtClean="0"/>
              <a:t>письменности»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36510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</a:rPr>
              <a:t>ц</a:t>
            </a:r>
            <a:r>
              <a:rPr lang="ru-RU" sz="2600" b="1" dirty="0" smtClean="0">
                <a:solidFill>
                  <a:schemeClr val="tx1"/>
                </a:solidFill>
              </a:rPr>
              <a:t>икл обзоров 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«Понедельник начинается с книг»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Красноярская краевая детская библиотека, 2023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ля сотрудников\Desktop\фоны презентаиц\1643679331_57-adonius-club-p-fon-dlya-prezentatsii-drevnyaya-rus-6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3563888" y="692696"/>
            <a:ext cx="5184576" cy="86409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Aachen_Cyr01" pitchFamily="18" charset="-52"/>
              </a:rPr>
              <a:t>Булатов, Михаил Александрович</a:t>
            </a:r>
            <a:r>
              <a:rPr lang="ru-RU" sz="1600" dirty="0" smtClean="0">
                <a:latin typeface="Aachen_Cyr01" pitchFamily="18" charset="-52"/>
              </a:rPr>
              <a:t>. </a:t>
            </a:r>
            <a:r>
              <a:rPr lang="ru-RU" sz="1600" b="1" dirty="0" smtClean="0">
                <a:latin typeface="Aachen_Cyr01" pitchFamily="18" charset="-52"/>
              </a:rPr>
              <a:t>Собирал человек слова...</a:t>
            </a:r>
            <a:r>
              <a:rPr lang="ru-RU" sz="1600" dirty="0" smtClean="0">
                <a:latin typeface="Aachen_Cyr01" pitchFamily="18" charset="-52"/>
              </a:rPr>
              <a:t> : повесть о В. И. Дале / М. А. Булатов, В. И. </a:t>
            </a:r>
            <a:r>
              <a:rPr lang="ru-RU" sz="1600" dirty="0" err="1" smtClean="0">
                <a:latin typeface="Aachen_Cyr01" pitchFamily="18" charset="-52"/>
              </a:rPr>
              <a:t>Порудоминский</a:t>
            </a:r>
            <a:r>
              <a:rPr lang="ru-RU" sz="1600" dirty="0" smtClean="0">
                <a:latin typeface="Aachen_Cyr01" pitchFamily="18" charset="-52"/>
              </a:rPr>
              <a:t> ; обл. А. </a:t>
            </a:r>
            <a:r>
              <a:rPr lang="ru-RU" sz="1600" dirty="0" err="1" smtClean="0">
                <a:latin typeface="Aachen_Cyr01" pitchFamily="18" charset="-52"/>
              </a:rPr>
              <a:t>Доброчасова</a:t>
            </a:r>
            <a:r>
              <a:rPr lang="ru-RU" sz="1600" dirty="0" smtClean="0">
                <a:latin typeface="Aachen_Cyr01" pitchFamily="18" charset="-52"/>
              </a:rPr>
              <a:t> ; худ. Г. Г. </a:t>
            </a:r>
            <a:r>
              <a:rPr lang="ru-RU" sz="1600" dirty="0" err="1" smtClean="0">
                <a:latin typeface="Aachen_Cyr01" pitchFamily="18" charset="-52"/>
              </a:rPr>
              <a:t>Бедарев</a:t>
            </a:r>
            <a:r>
              <a:rPr lang="ru-RU" sz="1600" dirty="0" smtClean="0">
                <a:latin typeface="Aachen_Cyr01" pitchFamily="18" charset="-52"/>
              </a:rPr>
              <a:t>. - Москва : Издательский Дом Мещерякова, 2018. - 216 с. : ил. - (Пифагоровы штаны).- Текст: </a:t>
            </a:r>
            <a:r>
              <a:rPr lang="ru-RU" sz="1600" dirty="0" smtClean="0">
                <a:latin typeface="Aachen_Cyr01" pitchFamily="18" charset="-52"/>
              </a:rPr>
              <a:t>непосредственный.12+</a:t>
            </a:r>
            <a:endParaRPr lang="ru-RU" sz="1600" dirty="0">
              <a:latin typeface="Aachen_Cyr01" pitchFamily="18" charset="-52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916832"/>
            <a:ext cx="3848473" cy="403244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Солдатские загадки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Пословицы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Поговорки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Народные обычаи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Житейские мудрости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Морские слова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Казак Луганский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Сказки Даля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Встреча Даля с Пушкиным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Доктор Даль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Писатель Даль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Друг </a:t>
            </a:r>
            <a:r>
              <a:rPr lang="ru-RU" sz="1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ДальТолковый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словарь</a:t>
            </a:r>
            <a:endParaRPr lang="ru-RU" sz="1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410" name="Picture 2" descr="C:\Users\Для сотрудников\Desktop\lfg5UhjVWSg.jpg"/>
          <p:cNvPicPr>
            <a:picLocks noChangeAspect="1" noChangeArrowheads="1"/>
          </p:cNvPicPr>
          <p:nvPr/>
        </p:nvPicPr>
        <p:blipFill>
          <a:blip r:embed="rId3" cstate="print"/>
          <a:srcRect l="14743" t="4851" r="22002" b="11151"/>
          <a:stretch>
            <a:fillRect/>
          </a:stretch>
        </p:blipFill>
        <p:spPr bwMode="auto">
          <a:xfrm>
            <a:off x="755576" y="476672"/>
            <a:ext cx="2690399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ля сотрудников\Desktop\фоны презентаиц\1643679331_57-adonius-club-p-fon-dlya-prezentatsii-drevnyaya-rus-6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3959424" y="836712"/>
            <a:ext cx="5184576" cy="86409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Aachen_Cyr01" pitchFamily="18" charset="-52"/>
              </a:rPr>
              <a:t>Лаврова, Светлана Аркадьевна</a:t>
            </a:r>
            <a:r>
              <a:rPr lang="ru-RU" sz="1600" dirty="0" smtClean="0">
                <a:latin typeface="Aachen_Cyr01" pitchFamily="18" charset="-52"/>
              </a:rPr>
              <a:t> (детский писатель, врач ; род. 1964). Русский язык. Страницы истории / Светлана Лаврова; [ред. Н. Старостина]. - Москва : Белый город, 2014. - 48 с. : </a:t>
            </a:r>
            <a:r>
              <a:rPr lang="ru-RU" sz="1600" dirty="0" err="1" smtClean="0">
                <a:latin typeface="Aachen_Cyr01" pitchFamily="18" charset="-52"/>
              </a:rPr>
              <a:t>цв.ил</a:t>
            </a:r>
            <a:r>
              <a:rPr lang="ru-RU" sz="1600" dirty="0" smtClean="0">
                <a:latin typeface="Aachen_Cyr01" pitchFamily="18" charset="-52"/>
              </a:rPr>
              <a:t>. - (История России</a:t>
            </a:r>
            <a:r>
              <a:rPr lang="ru-RU" sz="1600" dirty="0" smtClean="0">
                <a:latin typeface="Aachen_Cyr01" pitchFamily="18" charset="-52"/>
              </a:rPr>
              <a:t>). – Текст: непосредственный. 12+</a:t>
            </a:r>
            <a:endParaRPr lang="ru-RU" sz="1600" dirty="0">
              <a:latin typeface="Aachen_Cyr01" pitchFamily="18" charset="-52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132856"/>
            <a:ext cx="3848473" cy="403244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Возникновение и развитие русского языка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Первые слова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Древнерусская грамматика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Заимствование слов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Реформа русского языка 1917-1918 годов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Факты из истории языка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Литературные вставки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Лаврова С.А. &quot;История России. Русский язык. Страницы истори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2880320" cy="3720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ля сотрудников\Desktop\фоны презентаиц\1643679331_57-adonius-club-p-fon-dlya-prezentatsii-drevnyaya-rus-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9071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Список рекомендованной литературы </a:t>
            </a:r>
            <a:br>
              <a:rPr lang="ru-RU" sz="1800" b="1" dirty="0" smtClean="0"/>
            </a:br>
            <a:r>
              <a:rPr lang="ru-RU" sz="1800" b="1" dirty="0" smtClean="0"/>
              <a:t>для </a:t>
            </a:r>
            <a:r>
              <a:rPr lang="ru-RU" sz="1800" b="1" dirty="0" smtClean="0"/>
              <a:t>Всероссийской олимпиады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«Символы России. Русский язык: история письменности» 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800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10-12 лет </a:t>
            </a:r>
          </a:p>
          <a:p>
            <a:r>
              <a:rPr lang="ru-RU" sz="1600" dirty="0" smtClean="0"/>
              <a:t>1. </a:t>
            </a:r>
            <a:r>
              <a:rPr lang="ru-RU" sz="1600" dirty="0" err="1" smtClean="0"/>
              <a:t>Альбедиль</a:t>
            </a:r>
            <a:r>
              <a:rPr lang="ru-RU" sz="1600" dirty="0" smtClean="0"/>
              <a:t>, М. Кто придумал алфавит / Маргарита </a:t>
            </a:r>
            <a:r>
              <a:rPr lang="ru-RU" sz="1600" dirty="0" err="1" smtClean="0"/>
              <a:t>Альбедиль</a:t>
            </a:r>
            <a:r>
              <a:rPr lang="ru-RU" sz="1600" dirty="0" smtClean="0"/>
              <a:t> ; художник Максим Шульга. — Санкт-Петербург : Качели, 2020. — 63 с. : </a:t>
            </a:r>
            <a:r>
              <a:rPr lang="ru-RU" sz="1600" dirty="0" err="1" smtClean="0"/>
              <a:t>цв</a:t>
            </a:r>
            <a:r>
              <a:rPr lang="ru-RU" sz="1600" dirty="0" smtClean="0"/>
              <a:t>. ил. — (Слово за слово). </a:t>
            </a:r>
          </a:p>
          <a:p>
            <a:r>
              <a:rPr lang="ru-RU" sz="1600" dirty="0" smtClean="0"/>
              <a:t>2. Булатов, М. А. Собирал человек слова : повесть о В. И. Дале / М. Булатов, В. </a:t>
            </a:r>
            <a:r>
              <a:rPr lang="ru-RU" sz="1600" dirty="0" err="1" smtClean="0"/>
              <a:t>Порудоминский</a:t>
            </a:r>
            <a:r>
              <a:rPr lang="ru-RU" sz="1600" dirty="0" smtClean="0"/>
              <a:t> ; рисунки Глеба </a:t>
            </a:r>
            <a:r>
              <a:rPr lang="ru-RU" sz="1600" dirty="0" err="1" smtClean="0"/>
              <a:t>Бедарева</a:t>
            </a:r>
            <a:r>
              <a:rPr lang="ru-RU" sz="1600" dirty="0" smtClean="0"/>
              <a:t>. — Москва : ИД Мещерякова, 2018. — 215 </a:t>
            </a:r>
            <a:r>
              <a:rPr lang="ru-RU" sz="1600" dirty="0" err="1" smtClean="0"/>
              <a:t>c</a:t>
            </a:r>
            <a:r>
              <a:rPr lang="ru-RU" sz="1600" dirty="0" smtClean="0"/>
              <a:t>. : ил. — (Пифагоровы штаны). </a:t>
            </a:r>
          </a:p>
          <a:p>
            <a:r>
              <a:rPr lang="ru-RU" sz="1600" dirty="0" smtClean="0"/>
              <a:t>3. Воскобойников, В. М. Святые Кирилл и </a:t>
            </a:r>
            <a:r>
              <a:rPr lang="ru-RU" sz="1600" dirty="0" err="1" smtClean="0"/>
              <a:t>Мефодий</a:t>
            </a:r>
            <a:r>
              <a:rPr lang="ru-RU" sz="1600" dirty="0" smtClean="0"/>
              <a:t> : повесть / В. М. Воскобойников ; художники Ю. Г. Черепанов, М. Ю. Аленичева. — Санкт-Петербург: Амфора, 2013. — 63 </a:t>
            </a:r>
            <a:r>
              <a:rPr lang="ru-RU" sz="1600" dirty="0" err="1" smtClean="0"/>
              <a:t>c</a:t>
            </a:r>
            <a:r>
              <a:rPr lang="ru-RU" sz="1600" dirty="0" smtClean="0"/>
              <a:t>.: ил. — (Рассказы о святых). </a:t>
            </a:r>
          </a:p>
          <a:p>
            <a:r>
              <a:rPr lang="ru-RU" sz="1600" dirty="0" smtClean="0"/>
              <a:t>4. Величко, Н. К. Рисуем в стиле русский лубок / </a:t>
            </a:r>
            <a:r>
              <a:rPr lang="ru-RU" sz="1600" dirty="0" err="1" smtClean="0"/>
              <a:t>Наина</a:t>
            </a:r>
            <a:r>
              <a:rPr lang="ru-RU" sz="1600" dirty="0" smtClean="0"/>
              <a:t> Величко. – Москва : </a:t>
            </a:r>
            <a:r>
              <a:rPr lang="ru-RU" sz="1600" dirty="0" err="1" smtClean="0"/>
              <a:t>Хоббитека</a:t>
            </a:r>
            <a:r>
              <a:rPr lang="ru-RU" sz="1600" dirty="0" smtClean="0"/>
              <a:t>, 2016. – 79 с. : ил., </a:t>
            </a:r>
            <a:r>
              <a:rPr lang="ru-RU" sz="1600" dirty="0" err="1" smtClean="0"/>
              <a:t>цв</a:t>
            </a:r>
            <a:r>
              <a:rPr lang="ru-RU" sz="1600" dirty="0" smtClean="0"/>
              <a:t>. ил. – (Вот так!) (</a:t>
            </a:r>
            <a:r>
              <a:rPr lang="ru-RU" sz="1600" dirty="0" err="1" smtClean="0"/>
              <a:t>Хоббитека</a:t>
            </a:r>
            <a:r>
              <a:rPr lang="ru-RU" sz="1600" dirty="0" smtClean="0"/>
              <a:t> детям). </a:t>
            </a:r>
          </a:p>
          <a:p>
            <a:r>
              <a:rPr lang="ru-RU" sz="1600" dirty="0" smtClean="0"/>
              <a:t>5. </a:t>
            </a:r>
            <a:r>
              <a:rPr lang="ru-RU" sz="1600" dirty="0" err="1" smtClean="0"/>
              <a:t>Гуссман</a:t>
            </a:r>
            <a:r>
              <a:rPr lang="ru-RU" sz="1600" dirty="0" smtClean="0"/>
              <a:t>, Г. О книге / Генрих </a:t>
            </a:r>
            <a:r>
              <a:rPr lang="ru-RU" sz="1600" dirty="0" err="1" smtClean="0"/>
              <a:t>Гуссман</a:t>
            </a:r>
            <a:r>
              <a:rPr lang="ru-RU" sz="1600" dirty="0" smtClean="0"/>
              <a:t>. – Москва : Книга, 1982. – 112 с. : ил. </a:t>
            </a:r>
          </a:p>
          <a:p>
            <a:r>
              <a:rPr lang="ru-RU" sz="1600" dirty="0" smtClean="0"/>
              <a:t>6. Даль, В. И. «Толковый словарь живого великорусского языка» для детей : избранные статьи. — Москва : ОЛМА </a:t>
            </a:r>
            <a:r>
              <a:rPr lang="ru-RU" sz="1600" dirty="0" err="1" smtClean="0"/>
              <a:t>Медиа</a:t>
            </a:r>
            <a:r>
              <a:rPr lang="ru-RU" sz="1600" dirty="0" smtClean="0"/>
              <a:t> Групп, 2006. — 1120 с. : ил. </a:t>
            </a:r>
          </a:p>
          <a:p>
            <a:r>
              <a:rPr lang="ru-RU" sz="1600" dirty="0" smtClean="0"/>
              <a:t>7. Иванова, Ю. История книги. Страница за страницей / Юлия Иванова ; художник Ольга Громова. — Москва : Настя и Никита, 2020. — 24 с. : </a:t>
            </a:r>
            <a:r>
              <a:rPr lang="ru-RU" sz="1600" dirty="0" err="1" smtClean="0"/>
              <a:t>цв</a:t>
            </a:r>
            <a:r>
              <a:rPr lang="ru-RU" sz="1600" dirty="0" smtClean="0"/>
              <a:t>. ил. — (Настя и Никита ; выпуск 207). 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ля сотрудников\Desktop\фоны презентаиц\1643679331_57-adonius-club-p-fon-dlya-prezentatsii-drevnyaya-rus-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9071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8. Ильин, М. Чёрным по белому: рассказы о книгах / М. Ильин. – Москва : Русское слово – учебник, 2016. — 102 с. : ил. </a:t>
            </a:r>
          </a:p>
          <a:p>
            <a:r>
              <a:rPr lang="ru-RU" sz="1600" dirty="0" smtClean="0"/>
              <a:t>9. Кочетков, Л. Исчезнувшие буквы алфавита / Л. Кочетков; </a:t>
            </a:r>
            <a:r>
              <a:rPr lang="ru-RU" sz="1600" dirty="0" err="1" smtClean="0"/>
              <a:t>худож</a:t>
            </a:r>
            <a:r>
              <a:rPr lang="ru-RU" sz="1600" dirty="0" smtClean="0"/>
              <a:t>. Е.Поповская. — Москва : Настя и Никита, 2020. — 24 </a:t>
            </a:r>
            <a:r>
              <a:rPr lang="ru-RU" sz="1600" dirty="0" err="1" smtClean="0"/>
              <a:t>c</a:t>
            </a:r>
            <a:r>
              <a:rPr lang="ru-RU" sz="1600" dirty="0" smtClean="0"/>
              <a:t>. : ил. — (Настя и Никита. </a:t>
            </a:r>
            <a:r>
              <a:rPr lang="ru-RU" sz="1600" dirty="0" err="1" smtClean="0"/>
              <a:t>Вып</a:t>
            </a:r>
            <a:r>
              <a:rPr lang="ru-RU" sz="1600" dirty="0" smtClean="0"/>
              <a:t>. 208). </a:t>
            </a:r>
          </a:p>
          <a:p>
            <a:r>
              <a:rPr lang="ru-RU" sz="1600" dirty="0" smtClean="0"/>
              <a:t>10. Лаврова С. А. Русский язык: страницы истории / Светлана Лаврова. — Москва : Белый город, [2009]. — 47 с. : </a:t>
            </a:r>
            <a:r>
              <a:rPr lang="ru-RU" sz="1600" dirty="0" err="1" smtClean="0"/>
              <a:t>цв</a:t>
            </a:r>
            <a:r>
              <a:rPr lang="ru-RU" sz="1600" dirty="0" smtClean="0"/>
              <a:t>. ил. — (История России). </a:t>
            </a:r>
          </a:p>
          <a:p>
            <a:r>
              <a:rPr lang="ru-RU" sz="1600" dirty="0" smtClean="0"/>
              <a:t>11. Миронова, Т. Необычайное путешествие в Древнюю Русь : грамматика древнерусского языка для детей / Татьяна Миронова ; художник В. Беляева. — Москва : Издательский дом Мещерякова, 2011. — 319 с. : ил. — (Научные развлечения). </a:t>
            </a:r>
          </a:p>
          <a:p>
            <a:r>
              <a:rPr lang="ru-RU" sz="1600" dirty="0" smtClean="0"/>
              <a:t>12. </a:t>
            </a:r>
            <a:r>
              <a:rPr lang="ru-RU" sz="1600" dirty="0" err="1" smtClean="0"/>
              <a:t>Мазуров</a:t>
            </a:r>
            <a:r>
              <a:rPr lang="ru-RU" sz="1600" dirty="0" smtClean="0"/>
              <a:t>, А. Б. Сказ о Кирилле и </a:t>
            </a:r>
            <a:r>
              <a:rPr lang="ru-RU" sz="1600" dirty="0" err="1" smtClean="0"/>
              <a:t>Мефодии</a:t>
            </a:r>
            <a:r>
              <a:rPr lang="ru-RU" sz="1600" dirty="0" smtClean="0"/>
              <a:t>: кн. для чтения : [для детей] / А. Б. </a:t>
            </a:r>
            <a:r>
              <a:rPr lang="ru-RU" sz="1600" dirty="0" err="1" smtClean="0"/>
              <a:t>Мазуров</a:t>
            </a:r>
            <a:r>
              <a:rPr lang="ru-RU" sz="1600" dirty="0" smtClean="0"/>
              <a:t> ; [</a:t>
            </a:r>
            <a:r>
              <a:rPr lang="ru-RU" sz="1600" dirty="0" err="1" smtClean="0"/>
              <a:t>худож</a:t>
            </a:r>
            <a:r>
              <a:rPr lang="ru-RU" sz="1600" dirty="0" smtClean="0"/>
              <a:t>. Е. С. Гринин]. – Москва: Учеб. кн. БИС, 2007. – 62, [1] с. : </a:t>
            </a:r>
            <a:r>
              <a:rPr lang="ru-RU" sz="1600" dirty="0" err="1" smtClean="0"/>
              <a:t>цв</a:t>
            </a:r>
            <a:r>
              <a:rPr lang="ru-RU" sz="1600" dirty="0" smtClean="0"/>
              <a:t>. ил. Миронова, Т. Л. Необычайное путешествие в Древнюю Русь: грамматика древнерусского языка для детей / Татьяна Миронова; </a:t>
            </a:r>
            <a:r>
              <a:rPr lang="ru-RU" sz="1600" dirty="0" err="1" smtClean="0"/>
              <a:t>худож</a:t>
            </a:r>
            <a:r>
              <a:rPr lang="ru-RU" sz="1600" dirty="0" smtClean="0"/>
              <a:t>. В. Беляева. – Москва: Издательский дом Мещерякова, 2011. – 319 с.: ил. – (Научные развлечения). </a:t>
            </a:r>
          </a:p>
          <a:p>
            <a:r>
              <a:rPr lang="ru-RU" sz="1600" dirty="0" smtClean="0"/>
              <a:t>13. Осетров, Е. Аз — свет миру : повесть в новеллах о Руси изустной, письменной и печатной / Евгений Осетров ; художник Г. Ордынский. — Москва : Детская литература, 1989. — 303 с. : ил. 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36510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14. </a:t>
            </a:r>
            <a:r>
              <a:rPr lang="ru-RU" sz="1600" dirty="0" err="1" smtClean="0"/>
              <a:t>Прудовская</a:t>
            </a:r>
            <a:r>
              <a:rPr lang="ru-RU" sz="1600" dirty="0" smtClean="0"/>
              <a:t>, С. История букв своими руками / Светлана </a:t>
            </a:r>
            <a:r>
              <a:rPr lang="ru-RU" sz="1600" dirty="0" err="1" smtClean="0"/>
              <a:t>Прудовская</a:t>
            </a:r>
            <a:r>
              <a:rPr lang="ru-RU" sz="1600" dirty="0" smtClean="0"/>
              <a:t> ; [иллюстрации автора ; предисловие Марины </a:t>
            </a:r>
            <a:r>
              <a:rPr lang="ru-RU" sz="1600" dirty="0" err="1" smtClean="0"/>
              <a:t>Аромштам</a:t>
            </a:r>
            <a:r>
              <a:rPr lang="ru-RU" sz="1600" dirty="0" smtClean="0"/>
              <a:t>]. — 2-е издание, стереотипное. — Москва : </a:t>
            </a:r>
            <a:r>
              <a:rPr lang="ru-RU" sz="1600" dirty="0" err="1" smtClean="0"/>
              <a:t>КомпасГид</a:t>
            </a:r>
            <a:r>
              <a:rPr lang="ru-RU" sz="1600" dirty="0" smtClean="0"/>
              <a:t>, 2015. — 84 с. : ил. — (Книги своими руками). </a:t>
            </a:r>
          </a:p>
          <a:p>
            <a:r>
              <a:rPr lang="ru-RU" sz="1600" dirty="0" smtClean="0"/>
              <a:t>15. </a:t>
            </a:r>
            <a:r>
              <a:rPr lang="ru-RU" sz="1600" dirty="0" err="1" smtClean="0"/>
              <a:t>Перехвальская</a:t>
            </a:r>
            <a:r>
              <a:rPr lang="ru-RU" sz="1600" dirty="0" smtClean="0"/>
              <a:t>, Е. Откуда пошла азбука/ Елена </a:t>
            </a:r>
            <a:r>
              <a:rPr lang="ru-RU" sz="1600" dirty="0" err="1" smtClean="0"/>
              <a:t>Перехвальская</a:t>
            </a:r>
            <a:r>
              <a:rPr lang="ru-RU" sz="1600" dirty="0" smtClean="0"/>
              <a:t>; [</a:t>
            </a:r>
            <a:r>
              <a:rPr lang="ru-RU" sz="1600" dirty="0" err="1" smtClean="0"/>
              <a:t>худож</a:t>
            </a:r>
            <a:r>
              <a:rPr lang="ru-RU" sz="1600" dirty="0" smtClean="0"/>
              <a:t>. М.Трубецкой]. – Москва : Малыш, 1989. – 24,[1] с. : </a:t>
            </a:r>
            <a:r>
              <a:rPr lang="ru-RU" sz="1600" dirty="0" err="1" smtClean="0"/>
              <a:t>цв</a:t>
            </a:r>
            <a:r>
              <a:rPr lang="ru-RU" sz="1600" dirty="0" smtClean="0"/>
              <a:t>. ил. </a:t>
            </a:r>
          </a:p>
          <a:p>
            <a:r>
              <a:rPr lang="ru-RU" sz="1600" dirty="0" smtClean="0"/>
              <a:t>16. Разгон, Л. Черным по белому/ Лев Разгон; рис. И. </a:t>
            </a:r>
            <a:r>
              <a:rPr lang="ru-RU" sz="1600" dirty="0" err="1" smtClean="0"/>
              <a:t>Кабакова</a:t>
            </a:r>
            <a:r>
              <a:rPr lang="ru-RU" sz="1600" dirty="0" smtClean="0"/>
              <a:t>. – Москва: Малыш, 1982. – 30 с.: </a:t>
            </a:r>
            <a:r>
              <a:rPr lang="ru-RU" sz="1600" dirty="0" err="1" smtClean="0"/>
              <a:t>цв</a:t>
            </a:r>
            <a:r>
              <a:rPr lang="ru-RU" sz="1600" dirty="0" smtClean="0"/>
              <a:t>. ил. – (</a:t>
            </a:r>
            <a:r>
              <a:rPr lang="ru-RU" sz="1600" dirty="0" err="1" smtClean="0"/>
              <a:t>Почемучкины</a:t>
            </a:r>
            <a:r>
              <a:rPr lang="ru-RU" sz="1600" dirty="0" smtClean="0"/>
              <a:t> книжки). 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ля сотрудников\Desktop\фоны презентаиц\1643679331_57-adonius-club-p-fon-dlya-prezentatsii-drevnyaya-rus-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9071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17. Ремнева, М. Л. Аз Буки Веди / Марина Ремнева; [иллюстрации С. Соколова]. – Москва: </a:t>
            </a:r>
            <a:r>
              <a:rPr lang="ru-RU" sz="1600" dirty="0" err="1" smtClean="0"/>
              <a:t>Моск</a:t>
            </a:r>
            <a:r>
              <a:rPr lang="ru-RU" sz="1600" dirty="0" smtClean="0"/>
              <a:t>. рабочий, 1995. – 131,[2] с.: </a:t>
            </a:r>
            <a:r>
              <a:rPr lang="ru-RU" sz="1600" dirty="0" err="1" smtClean="0"/>
              <a:t>цв</a:t>
            </a:r>
            <a:r>
              <a:rPr lang="ru-RU" sz="1600" dirty="0" smtClean="0"/>
              <a:t>. ил. Филякова, Е. Русская письменность / Е. Филякова, В. Меньшов; </a:t>
            </a:r>
            <a:r>
              <a:rPr lang="ru-RU" sz="1600" dirty="0" err="1" smtClean="0"/>
              <a:t>худож</a:t>
            </a:r>
            <a:r>
              <a:rPr lang="ru-RU" sz="1600" dirty="0" smtClean="0"/>
              <a:t>. А. Григорьева. – Москва: Белый город, 2004. – 47 с.: ил. – (История России). </a:t>
            </a:r>
          </a:p>
          <a:p>
            <a:r>
              <a:rPr lang="ru-RU" sz="1600" dirty="0" smtClean="0"/>
              <a:t>18. Рассказы Начальной русской летописи / сост. и </a:t>
            </a:r>
            <a:r>
              <a:rPr lang="ru-RU" sz="1600" dirty="0" err="1" smtClean="0"/>
              <a:t>науч</a:t>
            </a:r>
            <a:r>
              <a:rPr lang="ru-RU" sz="1600" dirty="0" smtClean="0"/>
              <a:t>. ред. Д. С. Лихачев ; </a:t>
            </a:r>
            <a:r>
              <a:rPr lang="ru-RU" sz="1600" dirty="0" err="1" smtClean="0"/>
              <a:t>послесл</a:t>
            </a:r>
            <a:r>
              <a:rPr lang="ru-RU" sz="1600" dirty="0" smtClean="0"/>
              <a:t>. Д. С. Лихачева ; пер. с </a:t>
            </a:r>
            <a:r>
              <a:rPr lang="ru-RU" sz="1600" dirty="0" err="1" smtClean="0"/>
              <a:t>древнерусск</a:t>
            </a:r>
            <a:r>
              <a:rPr lang="ru-RU" sz="1600" dirty="0" smtClean="0"/>
              <a:t>. Т. Н. </a:t>
            </a:r>
            <a:r>
              <a:rPr lang="ru-RU" sz="1600" dirty="0" err="1" smtClean="0"/>
              <a:t>Михельсон</a:t>
            </a:r>
            <a:r>
              <a:rPr lang="ru-RU" sz="1600" dirty="0" smtClean="0"/>
              <a:t> ; </a:t>
            </a:r>
            <a:r>
              <a:rPr lang="ru-RU" sz="1600" dirty="0" err="1" smtClean="0"/>
              <a:t>худож</a:t>
            </a:r>
            <a:r>
              <a:rPr lang="ru-RU" sz="1600" dirty="0" smtClean="0"/>
              <a:t>. И. Архипов. — Москва : Детская литература, 2012. — 157 с. : ил. — (За землю Русскую). </a:t>
            </a:r>
          </a:p>
          <a:p>
            <a:r>
              <a:rPr lang="ru-RU" sz="1600" dirty="0" smtClean="0"/>
              <a:t>19. Рубинштейн, Л. Азбука едет по России : исторические повести / Лев Рубинштейн ; рисунки В. Винокура. — Москва : Детская литература, 2017. — 183 с. : ил. — (Страницы истории).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92896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13-16 лет </a:t>
            </a:r>
          </a:p>
          <a:p>
            <a:r>
              <a:rPr lang="ru-RU" sz="1600" dirty="0" smtClean="0"/>
              <a:t>1. </a:t>
            </a:r>
            <a:r>
              <a:rPr lang="ru-RU" sz="1600" dirty="0" err="1" smtClean="0"/>
              <a:t>Глухов</a:t>
            </a:r>
            <a:r>
              <a:rPr lang="ru-RU" sz="1600" dirty="0" smtClean="0"/>
              <a:t>, А. У очага русской письменности : от Ярослава Мудрого до Андрея </a:t>
            </a:r>
            <a:r>
              <a:rPr lang="ru-RU" sz="1600" dirty="0" err="1" smtClean="0"/>
              <a:t>Боголюбского</a:t>
            </a:r>
            <a:r>
              <a:rPr lang="ru-RU" sz="1600" dirty="0" smtClean="0"/>
              <a:t> / Алексей </a:t>
            </a:r>
            <a:r>
              <a:rPr lang="ru-RU" sz="1600" dirty="0" err="1" smtClean="0"/>
              <a:t>Глухов</a:t>
            </a:r>
            <a:r>
              <a:rPr lang="ru-RU" sz="1600" dirty="0" smtClean="0"/>
              <a:t>. — Москва : Фирма МХК : Международный союз книголюбов. — 2001. — 158, [1] с. : ил. </a:t>
            </a:r>
          </a:p>
          <a:p>
            <a:r>
              <a:rPr lang="ru-RU" sz="1600" dirty="0" smtClean="0"/>
              <a:t>2. Костомаров, В. Г. Жизнь языка : от вятичей до москвичей / В. Г. Костомаров. — Москва : Педагогика-Пресс, 1994. — 238 с. : ил. </a:t>
            </a:r>
          </a:p>
          <a:p>
            <a:r>
              <a:rPr lang="ru-RU" sz="1600" dirty="0" smtClean="0"/>
              <a:t>3. </a:t>
            </a:r>
            <a:r>
              <a:rPr lang="ru-RU" sz="1600" dirty="0" err="1" smtClean="0"/>
              <a:t>Лощиц</a:t>
            </a:r>
            <a:r>
              <a:rPr lang="ru-RU" sz="1600" dirty="0" smtClean="0"/>
              <a:t>, Ю. М. Кирилл и </a:t>
            </a:r>
            <a:r>
              <a:rPr lang="ru-RU" sz="1600" dirty="0" err="1" smtClean="0"/>
              <a:t>Мефодий</a:t>
            </a:r>
            <a:r>
              <a:rPr lang="ru-RU" sz="1600" dirty="0" smtClean="0"/>
              <a:t> / Ю. М. </a:t>
            </a:r>
            <a:r>
              <a:rPr lang="ru-RU" sz="1600" dirty="0" err="1" smtClean="0"/>
              <a:t>Лощиц</a:t>
            </a:r>
            <a:r>
              <a:rPr lang="ru-RU" sz="1600" dirty="0" smtClean="0"/>
              <a:t>. — Москва : Молодая гвардия, 2013. — 357 </a:t>
            </a:r>
            <a:r>
              <a:rPr lang="ru-RU" sz="1600" dirty="0" err="1" smtClean="0"/>
              <a:t>c</a:t>
            </a:r>
            <a:r>
              <a:rPr lang="ru-RU" sz="1600" dirty="0" smtClean="0"/>
              <a:t>. : ил. — (Жизнь замечательных людей: сер. </a:t>
            </a:r>
            <a:r>
              <a:rPr lang="ru-RU" sz="1600" dirty="0" err="1" smtClean="0"/>
              <a:t>биогр</a:t>
            </a:r>
            <a:r>
              <a:rPr lang="ru-RU" sz="1600" dirty="0" smtClean="0"/>
              <a:t>.; </a:t>
            </a:r>
            <a:r>
              <a:rPr lang="ru-RU" sz="1600" dirty="0" err="1" smtClean="0"/>
              <a:t>вып</a:t>
            </a:r>
            <a:r>
              <a:rPr lang="ru-RU" sz="1600" dirty="0" smtClean="0"/>
              <a:t>. 1406). </a:t>
            </a:r>
          </a:p>
          <a:p>
            <a:r>
              <a:rPr lang="ru-RU" sz="1600" dirty="0" smtClean="0"/>
              <a:t>4. </a:t>
            </a:r>
            <a:r>
              <a:rPr lang="ru-RU" sz="1600" dirty="0" err="1" smtClean="0"/>
              <a:t>Мальгин</a:t>
            </a:r>
            <a:r>
              <a:rPr lang="ru-RU" sz="1600" dirty="0" smtClean="0"/>
              <a:t>, А.С. Гимн книге: энциклопедия для юношества/ А. С. </a:t>
            </a:r>
            <a:r>
              <a:rPr lang="ru-RU" sz="1600" dirty="0" err="1" smtClean="0"/>
              <a:t>Мальгин</a:t>
            </a:r>
            <a:r>
              <a:rPr lang="ru-RU" sz="1600" dirty="0" smtClean="0"/>
              <a:t>. — Москва : </a:t>
            </a:r>
            <a:r>
              <a:rPr lang="ru-RU" sz="1600" dirty="0" err="1" smtClean="0"/>
              <a:t>Либерея</a:t>
            </a:r>
            <a:r>
              <a:rPr lang="ru-RU" sz="1600" dirty="0" smtClean="0"/>
              <a:t>, 2009. — 535 с. — (Библиотекарь и время. XXI век. вып.103). </a:t>
            </a:r>
          </a:p>
          <a:p>
            <a:r>
              <a:rPr lang="ru-RU" sz="1600" dirty="0" smtClean="0"/>
              <a:t>5. Моисеев, А. И. Звуки и буквы, буквы и цифры... : книга для внеклассного чтения учащихся 8–10 классов средней школы / А. И. Моисеев. — Москва : Просвещение 1987. — 192 с. : ил. — (Мир знаний). </a:t>
            </a:r>
          </a:p>
          <a:p>
            <a:r>
              <a:rPr lang="ru-RU" sz="1600" dirty="0" smtClean="0"/>
              <a:t>6. Муравьева, Т. Иван Фёдоров / Татьяна Муравьева. — Москва : Молодая гвардия, 2011. — 338 с. : ил. — (Жизнь замечательных людей. Малая серия ; </a:t>
            </a:r>
            <a:r>
              <a:rPr lang="ru-RU" sz="1600" dirty="0" err="1" smtClean="0"/>
              <a:t>вып</a:t>
            </a:r>
            <a:r>
              <a:rPr lang="ru-RU" sz="1600" dirty="0" smtClean="0"/>
              <a:t>. 18). </a:t>
            </a:r>
          </a:p>
          <a:p>
            <a:r>
              <a:rPr lang="ru-RU" sz="1600" dirty="0" smtClean="0"/>
              <a:t>7. </a:t>
            </a:r>
            <a:r>
              <a:rPr lang="ru-RU" sz="1600" dirty="0" err="1" smtClean="0"/>
              <a:t>Немировский</a:t>
            </a:r>
            <a:r>
              <a:rPr lang="ru-RU" sz="1600" dirty="0" smtClean="0"/>
              <a:t>, Е. Л. По следам Франциска Скорины : документальная повесть / Е. Л. </a:t>
            </a:r>
            <a:r>
              <a:rPr lang="ru-RU" sz="1600" dirty="0" err="1" smtClean="0"/>
              <a:t>Немировский</a:t>
            </a:r>
            <a:r>
              <a:rPr lang="ru-RU" sz="1600" dirty="0" smtClean="0"/>
              <a:t>. — Минск : Беларусь, 1990. — 271 с. : ил. 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ля сотрудников\Desktop\фоны презентаиц\1643679331_57-adonius-club-p-fon-dlya-prezentatsii-drevnyaya-rus-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-49101"/>
            <a:ext cx="9144000" cy="69071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395536" y="45895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8. </a:t>
            </a:r>
            <a:r>
              <a:rPr lang="ru-RU" sz="1600" dirty="0" err="1" smtClean="0"/>
              <a:t>Немировский</a:t>
            </a:r>
            <a:r>
              <a:rPr lang="ru-RU" sz="1600" dirty="0" smtClean="0"/>
              <a:t>, Е. Л. Путешествие к истокам русского книгопечатания / Е. Л. </a:t>
            </a:r>
            <a:r>
              <a:rPr lang="ru-RU" sz="1600" dirty="0" err="1" smtClean="0"/>
              <a:t>Немировский</a:t>
            </a:r>
            <a:r>
              <a:rPr lang="ru-RU" sz="1600" dirty="0" smtClean="0"/>
              <a:t>. — Москва : Просвещение, 1991. — 224 с. : ил. </a:t>
            </a:r>
          </a:p>
          <a:p>
            <a:r>
              <a:rPr lang="ru-RU" sz="1600" dirty="0" smtClean="0"/>
              <a:t>9. Повесть временных лет / пер. Д. С. Лихачев ; вступ. ст. О. В. </a:t>
            </a:r>
            <a:r>
              <a:rPr lang="ru-RU" sz="1600" dirty="0" err="1" smtClean="0"/>
              <a:t>Творогова</a:t>
            </a:r>
            <a:r>
              <a:rPr lang="ru-RU" sz="1600" dirty="0" smtClean="0"/>
              <a:t> ; художник М. М. </a:t>
            </a:r>
            <a:r>
              <a:rPr lang="ru-RU" sz="1600" dirty="0" err="1" smtClean="0"/>
              <a:t>Мечев</a:t>
            </a:r>
            <a:r>
              <a:rPr lang="ru-RU" sz="1600" dirty="0" smtClean="0"/>
              <a:t>. — Петрозаводск : Карелия, 1991. — 191 с. : ил. </a:t>
            </a:r>
          </a:p>
          <a:p>
            <a:r>
              <a:rPr lang="ru-RU" sz="1600" dirty="0" smtClean="0"/>
              <a:t>10. Романенко, В. Н. Рассказы о книгах и библиотеках / В. Н. Романенко. — Санкт-Петербург : Норма, 2003. — 199 с. </a:t>
            </a:r>
          </a:p>
          <a:p>
            <a:r>
              <a:rPr lang="ru-RU" sz="1600" dirty="0" smtClean="0"/>
              <a:t>11. Успенский, Л. По закону буквы / Лев Успенский. — Москва : </a:t>
            </a:r>
            <a:r>
              <a:rPr lang="ru-RU" sz="1600" dirty="0" err="1" smtClean="0"/>
              <a:t>Aст</a:t>
            </a:r>
            <a:r>
              <a:rPr lang="ru-RU" sz="1600" dirty="0" smtClean="0"/>
              <a:t> : Зебра Е ; Владимир : ВКТ, 2010. — 334 с. : ил. — (Библиотека </a:t>
            </a:r>
            <a:r>
              <a:rPr lang="ru-RU" sz="1600" dirty="0" err="1" smtClean="0"/>
              <a:t>Аванты+</a:t>
            </a:r>
            <a:r>
              <a:rPr lang="ru-RU" sz="1600" dirty="0" smtClean="0"/>
              <a:t>) (Мир энциклопедий). </a:t>
            </a:r>
          </a:p>
          <a:p>
            <a:r>
              <a:rPr lang="ru-RU" sz="1600" dirty="0" smtClean="0"/>
              <a:t>12. Янин, В. Я послал тебе берёсту / Валентин Янин. — Москва : Академический </a:t>
            </a:r>
            <a:r>
              <a:rPr lang="ru-RU" sz="1600" dirty="0" err="1" smtClean="0"/>
              <a:t>прект</a:t>
            </a:r>
            <a:r>
              <a:rPr lang="ru-RU" sz="1600" dirty="0" smtClean="0"/>
              <a:t>, 2020. — 246 с. : ил. — (История России: Древняя Русь). 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ля сотрудников\Desktop\фоны презентаиц\1643679331_57-adonius-club-p-fon-dlya-prezentatsii-drevnyaya-rus-6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3563888" y="548680"/>
            <a:ext cx="5184576" cy="86409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Aachen_Cyr01" pitchFamily="18" charset="-52"/>
                <a:cs typeface="Arial" pitchFamily="34" charset="0"/>
              </a:rPr>
              <a:t>Иванова, Юлия. История книги. Страница за страницей / Юлия Иванова ; художник Ольга Громова. - Москва : Настя и Никита, 2020. - 24 с. : </a:t>
            </a:r>
            <a:r>
              <a:rPr lang="ru-RU" sz="1600" dirty="0" err="1" smtClean="0">
                <a:latin typeface="Aachen_Cyr01" pitchFamily="18" charset="-52"/>
                <a:cs typeface="Arial" pitchFamily="34" charset="0"/>
              </a:rPr>
              <a:t>цв</a:t>
            </a:r>
            <a:r>
              <a:rPr lang="ru-RU" sz="1600" dirty="0" smtClean="0">
                <a:latin typeface="Aachen_Cyr01" pitchFamily="18" charset="-52"/>
                <a:cs typeface="Arial" pitchFamily="34" charset="0"/>
              </a:rPr>
              <a:t>. ил. - (Настя и Никита ; </a:t>
            </a:r>
            <a:r>
              <a:rPr lang="ru-RU" sz="1600" dirty="0" err="1" smtClean="0">
                <a:latin typeface="Aachen_Cyr01" pitchFamily="18" charset="-52"/>
                <a:cs typeface="Arial" pitchFamily="34" charset="0"/>
              </a:rPr>
              <a:t>вып</a:t>
            </a:r>
            <a:r>
              <a:rPr lang="ru-RU" sz="1600" dirty="0" smtClean="0">
                <a:latin typeface="Aachen_Cyr01" pitchFamily="18" charset="-52"/>
                <a:cs typeface="Arial" pitchFamily="34" charset="0"/>
              </a:rPr>
              <a:t>. 207). – Текст: непосредственный</a:t>
            </a:r>
            <a:r>
              <a:rPr lang="ru-RU" sz="1600" dirty="0" smtClean="0">
                <a:latin typeface="Aachen_Cyr01" pitchFamily="18" charset="-52"/>
                <a:cs typeface="Arial" pitchFamily="34" charset="0"/>
              </a:rPr>
              <a:t>. 6+</a:t>
            </a:r>
            <a:endParaRPr lang="ru-RU" sz="1600" dirty="0">
              <a:latin typeface="Aachen_Cyr01" pitchFamily="18" charset="-52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844824"/>
            <a:ext cx="3848473" cy="40324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апирус</a:t>
            </a:r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ергамент</a:t>
            </a:r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исцы 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книг</a:t>
            </a:r>
            <a:endParaRPr lang="ru-RU" sz="18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ерестяные 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грамоты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оявление 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бумаги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ечатный 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станок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ервая 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типография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ервопечатник 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Иван Фёдоров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рифт 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Луи 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Брайля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сайте издательства: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https://www.nastyainikita.ru/read/?book=19535</a:t>
            </a:r>
            <a:endParaRPr lang="ru-RU" sz="1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https://www.belykrolik.ru/media/catalog/product_images/20292011_1_istoriya-knigi-stranitsa-za-stranits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2448272" cy="3147778"/>
          </a:xfrm>
          <a:prstGeom prst="rect">
            <a:avLst/>
          </a:prstGeom>
          <a:noFill/>
        </p:spPr>
      </p:pic>
      <p:pic>
        <p:nvPicPr>
          <p:cNvPr id="1028" name="Picture 4" descr="https://cdn.shopify.com/s/files/1/2467/0413/products/51dd8070045b3f3458fa478659e8f5b4_1200x1200.jpg?v=1634717011"/>
          <p:cNvPicPr>
            <a:picLocks noChangeAspect="1" noChangeArrowheads="1"/>
          </p:cNvPicPr>
          <p:nvPr/>
        </p:nvPicPr>
        <p:blipFill>
          <a:blip r:embed="rId4" cstate="print"/>
          <a:srcRect l="54482" t="1073" r="6898" b="51723"/>
          <a:stretch>
            <a:fillRect/>
          </a:stretch>
        </p:blipFill>
        <p:spPr bwMode="auto">
          <a:xfrm>
            <a:off x="683568" y="3789040"/>
            <a:ext cx="3024335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Для сотрудников\Desktop\фоны презентаиц\1643679331_57-adonius-club-p-fon-dlya-prezentatsii-drevnyaya-rus-6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4860032" y="548680"/>
            <a:ext cx="3888432" cy="64807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Aachen_Cyr01" pitchFamily="18" charset="-52"/>
              </a:rPr>
              <a:t/>
            </a:r>
            <a:br>
              <a:rPr lang="ru-RU" sz="1600" b="1" dirty="0" smtClean="0">
                <a:latin typeface="Aachen_Cyr01" pitchFamily="18" charset="-52"/>
              </a:rPr>
            </a:br>
            <a:r>
              <a:rPr lang="ru-RU" sz="1600" b="1" dirty="0" smtClean="0">
                <a:latin typeface="Aachen_Cyr01" pitchFamily="18" charset="-52"/>
              </a:rPr>
              <a:t/>
            </a:r>
            <a:br>
              <a:rPr lang="ru-RU" sz="1600" b="1" dirty="0" smtClean="0">
                <a:latin typeface="Aachen_Cyr01" pitchFamily="18" charset="-52"/>
              </a:rPr>
            </a:br>
            <a:r>
              <a:rPr lang="ru-RU" sz="1600" b="1" dirty="0" err="1" smtClean="0">
                <a:latin typeface="Aachen_Cyr01" pitchFamily="18" charset="-52"/>
              </a:rPr>
              <a:t>Прудовская</a:t>
            </a:r>
            <a:r>
              <a:rPr lang="ru-RU" sz="1600" b="1" dirty="0" smtClean="0">
                <a:latin typeface="Aachen_Cyr01" pitchFamily="18" charset="-52"/>
              </a:rPr>
              <a:t>, Светлана Николаевна</a:t>
            </a:r>
            <a:r>
              <a:rPr lang="ru-RU" sz="1600" dirty="0" smtClean="0">
                <a:latin typeface="Aachen_Cyr01" pitchFamily="18" charset="-52"/>
              </a:rPr>
              <a:t>. История букв своими руками / автор текста и иллюстраций Светлана Николаевна </a:t>
            </a:r>
            <a:r>
              <a:rPr lang="ru-RU" sz="1600" dirty="0" err="1" smtClean="0">
                <a:latin typeface="Aachen_Cyr01" pitchFamily="18" charset="-52"/>
              </a:rPr>
              <a:t>Прудовская</a:t>
            </a:r>
            <a:r>
              <a:rPr lang="ru-RU" sz="1600" dirty="0" smtClean="0">
                <a:latin typeface="Aachen_Cyr01" pitchFamily="18" charset="-52"/>
              </a:rPr>
              <a:t>. - Москва : </a:t>
            </a:r>
            <a:r>
              <a:rPr lang="ru-RU" sz="1600" dirty="0" err="1" smtClean="0">
                <a:latin typeface="Aachen_Cyr01" pitchFamily="18" charset="-52"/>
              </a:rPr>
              <a:t>КомпасГид</a:t>
            </a:r>
            <a:r>
              <a:rPr lang="ru-RU" sz="1600" dirty="0" smtClean="0">
                <a:latin typeface="Aachen_Cyr01" pitchFamily="18" charset="-52"/>
              </a:rPr>
              <a:t>, 2013. - 84 с. : </a:t>
            </a:r>
            <a:r>
              <a:rPr lang="ru-RU" sz="1600" dirty="0" err="1" smtClean="0">
                <a:latin typeface="Aachen_Cyr01" pitchFamily="18" charset="-52"/>
              </a:rPr>
              <a:t>цв</a:t>
            </a:r>
            <a:r>
              <a:rPr lang="ru-RU" sz="1600" dirty="0" smtClean="0">
                <a:latin typeface="Aachen_Cyr01" pitchFamily="18" charset="-52"/>
              </a:rPr>
              <a:t>. ил. - (Книги своими руками). – Текст: непосредственный. 6+</a:t>
            </a:r>
            <a:endParaRPr lang="ru-RU" sz="1600" dirty="0">
              <a:latin typeface="Aachen_Cyr01" pitchFamily="18" charset="-52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2132856"/>
            <a:ext cx="3992489" cy="3672408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Пиктограммы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Петроглифы</a:t>
            </a:r>
          </a:p>
          <a:p>
            <a:pPr algn="l"/>
            <a:r>
              <a:rPr lang="ru-RU" sz="60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Лотограммы</a:t>
            </a:r>
            <a:endParaRPr lang="ru-RU" sz="6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Идеограммы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Знамёна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Словесное письмо</a:t>
            </a:r>
          </a:p>
          <a:p>
            <a:pPr algn="l"/>
            <a:r>
              <a:rPr lang="ru-RU" sz="60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Акрофон</a:t>
            </a:r>
            <a:endParaRPr lang="ru-RU" sz="6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Изобретатели алфавитов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История </a:t>
            </a:r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азбуки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Штакетник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Бустрофедон</a:t>
            </a:r>
            <a:endParaRPr lang="ru-RU" sz="6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Глаголица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Кириллица</a:t>
            </a:r>
          </a:p>
          <a:p>
            <a:pPr algn="l"/>
            <a:r>
              <a:rPr lang="ru-RU" sz="60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Каллиграммы</a:t>
            </a:r>
            <a:endParaRPr lang="ru-RU" sz="6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История букв</a:t>
            </a:r>
            <a:endParaRPr lang="ru-RU" sz="6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6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6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НЭДБ</a:t>
            </a:r>
            <a:r>
              <a:rPr lang="ru-RU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6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https://arch.rgdb.ru/xmlui/handle/123456789/38630#page/0/mode/2up</a:t>
            </a:r>
            <a:endParaRPr lang="ru-RU" sz="6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AutoShape 4" descr="https://bibliogid.ru/images/cat/rgdb_2013_4/201302293/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ля сотрудников\Desktop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874317" cy="295232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2848" t="31007" r="50494" b="25435"/>
          <a:stretch>
            <a:fillRect/>
          </a:stretch>
        </p:blipFill>
        <p:spPr bwMode="auto">
          <a:xfrm>
            <a:off x="611560" y="3717032"/>
            <a:ext cx="3528392" cy="263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Для сотрудников\Desktop\фоны презентаиц\1643679331_57-adonius-club-p-fon-dlya-prezentatsii-drevnyaya-rus-6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3563888" y="548680"/>
            <a:ext cx="5184576" cy="86409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err="1" smtClean="0">
                <a:latin typeface="Aachen_Cyr01" pitchFamily="18" charset="-52"/>
              </a:rPr>
              <a:t>Альбедиль</a:t>
            </a:r>
            <a:r>
              <a:rPr lang="ru-RU" sz="1600" b="1" dirty="0" smtClean="0">
                <a:latin typeface="Aachen_Cyr01" pitchFamily="18" charset="-52"/>
              </a:rPr>
              <a:t>, Маргарита Федоровна</a:t>
            </a:r>
            <a:r>
              <a:rPr lang="ru-RU" sz="1600" dirty="0" smtClean="0">
                <a:latin typeface="Aachen_Cyr01" pitchFamily="18" charset="-52"/>
              </a:rPr>
              <a:t>. </a:t>
            </a:r>
            <a:r>
              <a:rPr lang="ru-RU" sz="1600" b="1" dirty="0" smtClean="0">
                <a:latin typeface="Aachen_Cyr01" pitchFamily="18" charset="-52"/>
              </a:rPr>
              <a:t>Кто придумал алфавит</a:t>
            </a:r>
            <a:r>
              <a:rPr lang="ru-RU" sz="1600" dirty="0" smtClean="0">
                <a:latin typeface="Aachen_Cyr01" pitchFamily="18" charset="-52"/>
              </a:rPr>
              <a:t> / Маргарита </a:t>
            </a:r>
            <a:r>
              <a:rPr lang="ru-RU" sz="1600" dirty="0" err="1" smtClean="0">
                <a:latin typeface="Aachen_Cyr01" pitchFamily="18" charset="-52"/>
              </a:rPr>
              <a:t>Альбедиль</a:t>
            </a:r>
            <a:r>
              <a:rPr lang="ru-RU" sz="1600" dirty="0" smtClean="0">
                <a:latin typeface="Aachen_Cyr01" pitchFamily="18" charset="-52"/>
              </a:rPr>
              <a:t> ; художник Максим Шульга. - Санкт-Петербург : Качели, 2020. - 64 с. : </a:t>
            </a:r>
            <a:r>
              <a:rPr lang="ru-RU" sz="1600" dirty="0" err="1" smtClean="0">
                <a:latin typeface="Aachen_Cyr01" pitchFamily="18" charset="-52"/>
              </a:rPr>
              <a:t>цв</a:t>
            </a:r>
            <a:r>
              <a:rPr lang="ru-RU" sz="1600" dirty="0" smtClean="0">
                <a:latin typeface="Aachen_Cyr01" pitchFamily="18" charset="-52"/>
              </a:rPr>
              <a:t>. ил. - (Слово за слово).- Текст: непосредственный. 6+</a:t>
            </a:r>
            <a:endParaRPr lang="ru-RU" sz="1600" dirty="0">
              <a:latin typeface="Aachen_Cyr01" pitchFamily="18" charset="-52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916832"/>
            <a:ext cx="3848473" cy="403244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Пиктография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Клинопись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Иероглифы 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Древнего Египта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Писцовое искусство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Календарь Майя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Китайская грамота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Изобретение бумаги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Старославянское письмо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Кирилл и </a:t>
            </a:r>
            <a:r>
              <a:rPr lang="ru-RU" sz="1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Мефодий</a:t>
            </a:r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Рукописные 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книги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Славянская азбука</a:t>
            </a:r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Первая книга московской типографии  – «Апостол» (1564)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Буква ё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Устав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Скоропись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Аз, буки, веди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34" name="Picture 2" descr="https://avatars.mds.yandex.net/get-mpic/6879515/img_id8777331068556448578.jpeg/orig"/>
          <p:cNvPicPr>
            <a:picLocks noChangeAspect="1" noChangeArrowheads="1"/>
          </p:cNvPicPr>
          <p:nvPr/>
        </p:nvPicPr>
        <p:blipFill>
          <a:blip r:embed="rId3" cstate="print"/>
          <a:srcRect l="3000" t="2174" r="987" b="2174"/>
          <a:stretch>
            <a:fillRect/>
          </a:stretch>
        </p:blipFill>
        <p:spPr bwMode="auto">
          <a:xfrm>
            <a:off x="500275" y="332656"/>
            <a:ext cx="2775581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ля сотрудников\Desktop\фоны презентаиц\1643679331_57-adonius-club-p-fon-dlya-prezentatsii-drevnyaya-rus-6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3563888" y="548680"/>
            <a:ext cx="5184576" cy="86409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Aachen_Cyr01" pitchFamily="18" charset="-52"/>
              </a:rPr>
              <a:t>Разгон, Лев Эммануилович</a:t>
            </a:r>
            <a:r>
              <a:rPr lang="ru-RU" sz="1600" dirty="0" smtClean="0">
                <a:latin typeface="Aachen_Cyr01" pitchFamily="18" charset="-52"/>
              </a:rPr>
              <a:t>. </a:t>
            </a:r>
            <a:r>
              <a:rPr lang="ru-RU" sz="1600" b="1" dirty="0" smtClean="0">
                <a:latin typeface="Aachen_Cyr01" pitchFamily="18" charset="-52"/>
              </a:rPr>
              <a:t>Чёрным по белому</a:t>
            </a:r>
            <a:r>
              <a:rPr lang="ru-RU" sz="1600" dirty="0" smtClean="0">
                <a:latin typeface="Aachen_Cyr01" pitchFamily="18" charset="-52"/>
              </a:rPr>
              <a:t> / Лев Разгон ; художник И. Кабаков. - Москва : Малыш, 1982. - 30 с. : </a:t>
            </a:r>
            <a:r>
              <a:rPr lang="ru-RU" sz="1600" dirty="0" err="1" smtClean="0">
                <a:latin typeface="Aachen_Cyr01" pitchFamily="18" charset="-52"/>
              </a:rPr>
              <a:t>цв</a:t>
            </a:r>
            <a:r>
              <a:rPr lang="ru-RU" sz="1600" dirty="0" smtClean="0">
                <a:latin typeface="Aachen_Cyr01" pitchFamily="18" charset="-52"/>
              </a:rPr>
              <a:t>. ил. - (</a:t>
            </a:r>
            <a:r>
              <a:rPr lang="ru-RU" sz="1600" dirty="0" err="1" smtClean="0">
                <a:latin typeface="Aachen_Cyr01" pitchFamily="18" charset="-52"/>
              </a:rPr>
              <a:t>Почемучкины</a:t>
            </a:r>
            <a:r>
              <a:rPr lang="ru-RU" sz="1600" dirty="0" smtClean="0">
                <a:latin typeface="Aachen_Cyr01" pitchFamily="18" charset="-52"/>
              </a:rPr>
              <a:t> книжки). – Текст: непосредственный. 6+</a:t>
            </a:r>
            <a:endParaRPr lang="ru-RU" sz="1600" dirty="0">
              <a:latin typeface="Aachen_Cyr01" pitchFamily="18" charset="-52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700808"/>
            <a:ext cx="3848473" cy="403244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Клинопись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Папирус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Пергамент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Берестяные грамоты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Бумага из дерева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Гусиные перья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Стальные 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перья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1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вк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https://vk.com/doc9915777_627172305?hash=rEz07TrdSmtOKPU5gpNCVC53TkDA0FFuDhWiedCmrp8&amp;dl=ZXzX1ntzLDfkfCqB1OfjqVGZsUUCdqHJzjN2GlS6dAP</a:t>
            </a:r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2" name="Picture 2" descr="https://arthive.net/res/media/img/orig/work/f7f/7597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7" y="548680"/>
            <a:ext cx="2416317" cy="3181997"/>
          </a:xfrm>
          <a:prstGeom prst="rect">
            <a:avLst/>
          </a:prstGeom>
          <a:noFill/>
        </p:spPr>
      </p:pic>
      <p:pic>
        <p:nvPicPr>
          <p:cNvPr id="7170" name="Picture 2" descr="https://sun9-70.userapi.com/impg/ejihakYAjpDhmDHR-kGyYdNG4XdkDwnh0DHi_g/1W-tnz6mhcY.jpg?size=1280x845&amp;quality=96&amp;sign=92d79e52d66801c5be65ba146d61e45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3861048"/>
            <a:ext cx="4391232" cy="289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ля сотрудников\Desktop\фоны презентаиц\1643679331_57-adonius-club-p-fon-dlya-prezentatsii-drevnyaya-rus-6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3563888" y="548680"/>
            <a:ext cx="5184576" cy="86409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Aachen_Cyr01" pitchFamily="18" charset="-52"/>
              </a:rPr>
              <a:t>Рогов, А. Старинная потеха</a:t>
            </a:r>
            <a:r>
              <a:rPr lang="ru-RU" sz="1600" dirty="0" smtClean="0">
                <a:latin typeface="Aachen_Cyr01" pitchFamily="18" charset="-52"/>
              </a:rPr>
              <a:t>/ А. Рогов. – Москва: </a:t>
            </a:r>
            <a:r>
              <a:rPr lang="ru-RU" sz="1600" dirty="0" err="1" smtClean="0">
                <a:latin typeface="Aachen_Cyr01" pitchFamily="18" charset="-52"/>
              </a:rPr>
              <a:t>Мылыш</a:t>
            </a:r>
            <a:r>
              <a:rPr lang="ru-RU" sz="1600" dirty="0" smtClean="0">
                <a:latin typeface="Aachen_Cyr01" pitchFamily="18" charset="-52"/>
              </a:rPr>
              <a:t>, 1988. – 32 с.: ил. – Текст: </a:t>
            </a:r>
            <a:r>
              <a:rPr lang="ru-RU" sz="1600" dirty="0" smtClean="0">
                <a:latin typeface="Aachen_Cyr01" pitchFamily="18" charset="-52"/>
              </a:rPr>
              <a:t>непосредственный. 6+</a:t>
            </a:r>
            <a:endParaRPr lang="ru-RU" sz="1600" dirty="0">
              <a:latin typeface="Aachen_Cyr01" pitchFamily="18" charset="-52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484784"/>
            <a:ext cx="3848473" cy="403244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Лубочные картинки</a:t>
            </a:r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ttps://p.calameoassets.com/130930055849-2b700a2160bf263288c2ce6f8404c7c8/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393474" cy="3096344"/>
          </a:xfrm>
          <a:prstGeom prst="rect">
            <a:avLst/>
          </a:prstGeom>
          <a:noFill/>
        </p:spPr>
      </p:pic>
      <p:pic>
        <p:nvPicPr>
          <p:cNvPr id="1028" name="Picture 4" descr="https://polny-shkaf.utopia14.org/albums/zz11/bukvoed/20821/151770/img007.jpg"/>
          <p:cNvPicPr>
            <a:picLocks noChangeAspect="1" noChangeArrowheads="1"/>
          </p:cNvPicPr>
          <p:nvPr/>
        </p:nvPicPr>
        <p:blipFill>
          <a:blip r:embed="rId4" cstate="print"/>
          <a:srcRect l="14424" t="9451" r="3153" b="13366"/>
          <a:stretch>
            <a:fillRect/>
          </a:stretch>
        </p:blipFill>
        <p:spPr bwMode="auto">
          <a:xfrm>
            <a:off x="3059832" y="2276872"/>
            <a:ext cx="2880320" cy="3528392"/>
          </a:xfrm>
          <a:prstGeom prst="rect">
            <a:avLst/>
          </a:prstGeom>
          <a:noFill/>
        </p:spPr>
      </p:pic>
      <p:pic>
        <p:nvPicPr>
          <p:cNvPr id="1030" name="Picture 6" descr="https://polny-shkaf.utopia14.org/albums/zz11/bukvoed/20821/151770/img012.jpg"/>
          <p:cNvPicPr>
            <a:picLocks noChangeAspect="1" noChangeArrowheads="1"/>
          </p:cNvPicPr>
          <p:nvPr/>
        </p:nvPicPr>
        <p:blipFill>
          <a:blip r:embed="rId5" cstate="print"/>
          <a:srcRect l="-1498" t="1870" r="3652" b="6506"/>
          <a:stretch>
            <a:fillRect/>
          </a:stretch>
        </p:blipFill>
        <p:spPr bwMode="auto">
          <a:xfrm>
            <a:off x="6012160" y="2276872"/>
            <a:ext cx="288032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Для сотрудников\Desktop\фоны презентаиц\1643679331_57-adonius-club-p-fon-dlya-prezentatsii-drevnyaya-rus-6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3563888" y="692696"/>
            <a:ext cx="5184576" cy="86409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Aachen_Cyr01" pitchFamily="18" charset="-52"/>
              </a:rPr>
              <a:t>Успенский, Лев Васильевич</a:t>
            </a:r>
            <a:r>
              <a:rPr lang="ru-RU" sz="1600" dirty="0" smtClean="0">
                <a:latin typeface="Aachen_Cyr01" pitchFamily="18" charset="-52"/>
              </a:rPr>
              <a:t>. </a:t>
            </a:r>
            <a:r>
              <a:rPr lang="ru-RU" sz="1600" b="1" dirty="0" smtClean="0">
                <a:latin typeface="Aachen_Cyr01" pitchFamily="18" charset="-52"/>
              </a:rPr>
              <a:t>По закону буквы</a:t>
            </a:r>
            <a:r>
              <a:rPr lang="ru-RU" sz="1600" dirty="0" smtClean="0">
                <a:latin typeface="Aachen_Cyr01" pitchFamily="18" charset="-52"/>
              </a:rPr>
              <a:t>. Русский язык / Лев Успенский. - Москва : АСТ ; [Б. м.] : Зебра Е ; Владимир : ВКТ, 2010. - 331 с. - (Золотая коллекция научно-познавательных книг). – Текст: непосредственный. 12+</a:t>
            </a:r>
            <a:endParaRPr lang="ru-RU" sz="1600" dirty="0">
              <a:latin typeface="Aachen_Cyr01" pitchFamily="18" charset="-52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916832"/>
            <a:ext cx="3848473" cy="403244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Упразднение букв «ять» и «ер», твёрдого знака и других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Кириллица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Гражданский алфавит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каждой </a:t>
            </a:r>
            <a:r>
              <a:rPr lang="ru-RU" sz="18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букве алфавита</a:t>
            </a:r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4" name="AutoShape 2" descr="https://cdn1.ozone.ru/s3/multimedia-k/61587423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Для сотрудников\Desktop\6158742308.jpg"/>
          <p:cNvPicPr>
            <a:picLocks noChangeAspect="1" noChangeArrowheads="1"/>
          </p:cNvPicPr>
          <p:nvPr/>
        </p:nvPicPr>
        <p:blipFill>
          <a:blip r:embed="rId3" cstate="print"/>
          <a:srcRect l="5229" t="1961" r="5882" b="1961"/>
          <a:stretch>
            <a:fillRect/>
          </a:stretch>
        </p:blipFill>
        <p:spPr bwMode="auto">
          <a:xfrm>
            <a:off x="611560" y="548679"/>
            <a:ext cx="2736304" cy="3943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Для сотрудников\Desktop\фоны презентаиц\1643679331_57-adonius-club-p-fon-dlya-prezentatsii-drevnyaya-rus-6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3563888" y="692696"/>
            <a:ext cx="5184576" cy="86409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err="1" smtClean="0">
                <a:latin typeface="Aachen_Cyr01" pitchFamily="18" charset="-52"/>
              </a:rPr>
              <a:t>Мальгин</a:t>
            </a:r>
            <a:r>
              <a:rPr lang="ru-RU" sz="1600" b="1" dirty="0" smtClean="0">
                <a:latin typeface="Aachen_Cyr01" pitchFamily="18" charset="-52"/>
              </a:rPr>
              <a:t>, А. С.</a:t>
            </a:r>
            <a:r>
              <a:rPr lang="ru-RU" sz="1600" dirty="0" smtClean="0">
                <a:latin typeface="Aachen_Cyr01" pitchFamily="18" charset="-52"/>
              </a:rPr>
              <a:t> </a:t>
            </a:r>
            <a:r>
              <a:rPr lang="ru-RU" sz="1600" b="1" dirty="0" smtClean="0">
                <a:latin typeface="Aachen_Cyr01" pitchFamily="18" charset="-52"/>
              </a:rPr>
              <a:t>Гимн книге</a:t>
            </a:r>
            <a:r>
              <a:rPr lang="ru-RU" sz="1600" dirty="0" smtClean="0">
                <a:latin typeface="Aachen_Cyr01" pitchFamily="18" charset="-52"/>
              </a:rPr>
              <a:t> : энциклопедия для юношества : </a:t>
            </a:r>
            <a:r>
              <a:rPr lang="ru-RU" sz="1600" dirty="0" err="1" smtClean="0">
                <a:latin typeface="Aachen_Cyr01" pitchFamily="18" charset="-52"/>
              </a:rPr>
              <a:t>вып</a:t>
            </a:r>
            <a:r>
              <a:rPr lang="ru-RU" sz="1600" dirty="0" smtClean="0">
                <a:latin typeface="Aachen_Cyr01" pitchFamily="18" charset="-52"/>
              </a:rPr>
              <a:t> № 103. / А. С. </a:t>
            </a:r>
            <a:r>
              <a:rPr lang="ru-RU" sz="1600" dirty="0" err="1" smtClean="0">
                <a:latin typeface="Aachen_Cyr01" pitchFamily="18" charset="-52"/>
              </a:rPr>
              <a:t>Мальгин</a:t>
            </a:r>
            <a:r>
              <a:rPr lang="ru-RU" sz="1600" dirty="0" smtClean="0">
                <a:latin typeface="Aachen_Cyr01" pitchFamily="18" charset="-52"/>
              </a:rPr>
              <a:t>. - Москва : </a:t>
            </a:r>
            <a:r>
              <a:rPr lang="ru-RU" sz="1600" dirty="0" err="1" smtClean="0">
                <a:latin typeface="Aachen_Cyr01" pitchFamily="18" charset="-52"/>
              </a:rPr>
              <a:t>Либерея-Бибинформ</a:t>
            </a:r>
            <a:r>
              <a:rPr lang="ru-RU" sz="1600" dirty="0" smtClean="0">
                <a:latin typeface="Aachen_Cyr01" pitchFamily="18" charset="-52"/>
              </a:rPr>
              <a:t>, 2009. - 536 с. - ("Библиотекарь и время. XXI век</a:t>
            </a:r>
            <a:r>
              <a:rPr lang="ru-RU" sz="1600" dirty="0" smtClean="0">
                <a:latin typeface="Aachen_Cyr01" pitchFamily="18" charset="-52"/>
              </a:rPr>
              <a:t>"). – Текст: непосредственный. 12+</a:t>
            </a:r>
            <a:endParaRPr lang="ru-RU" sz="1600" dirty="0">
              <a:latin typeface="Aachen_Cyr01" pitchFamily="18" charset="-52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916832"/>
            <a:ext cx="3848473" cy="40324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Пиктография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Клинопись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Кирилл и </a:t>
            </a:r>
            <a:r>
              <a:rPr lang="ru-RU" sz="16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Мефодий</a:t>
            </a:r>
            <a:endParaRPr lang="ru-RU" sz="16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Рукописная книга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Первая русская бумажная мельница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«Остромирово Евангелие» – первая точно датированная древнерусская книга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«Апостол» (печаталась с 19 апреля 1563 г. по 1 марта 1564 г. Поэтому 1 марта ежегодно отмечается как годовщина книгопечатания)</a:t>
            </a:r>
            <a:endParaRPr lang="ru-RU" sz="16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Летописание в Древней Руси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«Повесть временных лет»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Графика древнерусской письменности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Иван Фёдоров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4" name="AutoShape 2" descr="https://cdn1.ozone.ru/s3/multimedia-k/61587423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https://sun9-58.userapi.com/impf/c851420/v851420058/f2313/fHBRT3p62FE.jpg?size=552x807&amp;quality=96&amp;sign=acc887c37ce30ed0dcdfb62aeaebc44d&amp;c_uniq_tag=wq9hPZDvLz7LpbDnEV8OZ3SkbbRNpyu37Iehn1Vpxe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1"/>
            <a:ext cx="2659745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ля сотрудников\Desktop\фоны презентаиц\1643679331_57-adonius-club-p-fon-dlya-prezentatsii-drevnyaya-rus-6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3959424" y="548680"/>
            <a:ext cx="5184576" cy="86409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Aachen_Cyr01" pitchFamily="18" charset="-52"/>
              </a:rPr>
              <a:t>Воскобойников, В. М.</a:t>
            </a:r>
            <a:r>
              <a:rPr lang="ru-RU" sz="1600" dirty="0" smtClean="0">
                <a:latin typeface="Aachen_Cyr01" pitchFamily="18" charset="-52"/>
              </a:rPr>
              <a:t> </a:t>
            </a:r>
            <a:r>
              <a:rPr lang="ru-RU" sz="1600" b="1" dirty="0" smtClean="0">
                <a:latin typeface="Aachen_Cyr01" pitchFamily="18" charset="-52"/>
              </a:rPr>
              <a:t>Кирилл и </a:t>
            </a:r>
            <a:r>
              <a:rPr lang="ru-RU" sz="1600" b="1" dirty="0" err="1" smtClean="0">
                <a:latin typeface="Aachen_Cyr01" pitchFamily="18" charset="-52"/>
              </a:rPr>
              <a:t>Мефодий</a:t>
            </a:r>
            <a:r>
              <a:rPr lang="ru-RU" sz="1600" dirty="0" smtClean="0">
                <a:latin typeface="Aachen_Cyr01" pitchFamily="18" charset="-52"/>
              </a:rPr>
              <a:t> / В. М. Воскобойников. - Москва : </a:t>
            </a:r>
            <a:r>
              <a:rPr lang="ru-RU" sz="1600" dirty="0" err="1" smtClean="0">
                <a:latin typeface="Aachen_Cyr01" pitchFamily="18" charset="-52"/>
              </a:rPr>
              <a:t>Росмэн</a:t>
            </a:r>
            <a:r>
              <a:rPr lang="ru-RU" sz="1600" dirty="0" smtClean="0">
                <a:latin typeface="Aachen_Cyr01" pitchFamily="18" charset="-52"/>
              </a:rPr>
              <a:t>, 2004. - 63 с. - (Душа России).- Текст: непосредственный. 6+</a:t>
            </a:r>
            <a:endParaRPr lang="ru-RU" sz="1600" dirty="0">
              <a:latin typeface="Aachen_Cyr01" pitchFamily="18" charset="-52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916832"/>
            <a:ext cx="3848473" cy="4032448"/>
          </a:xfrm>
        </p:spPr>
        <p:txBody>
          <a:bodyPr>
            <a:normAutofit/>
          </a:bodyPr>
          <a:lstStyle/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Мефодий</a:t>
            </a:r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Константин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Фессалоники – Салоники – Константинополь – Царь-город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горе Олимп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Создание азбуки. 43 буквы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Моравия. Первая христианская служба на языке славян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Русь. Князь Владимир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6" name="Picture 2" descr="http://gbic.ucoz.ru/_nw/21/22116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2928682" cy="3850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2153</Words>
  <Application>Microsoft Office PowerPoint</Application>
  <PresentationFormat>Экран (4:3)</PresentationFormat>
  <Paragraphs>157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Литература  для подготовки ко Всероссийской олимпиаде  «Символы России. Русский язык:  история письменности» </vt:lpstr>
      <vt:lpstr>Иванова, Юлия. История книги. Страница за страницей / Юлия Иванова ; художник Ольга Громова. - Москва : Настя и Никита, 2020. - 24 с. : цв. ил. - (Настя и Никита ; вып. 207). – Текст: непосредственный. 6+</vt:lpstr>
      <vt:lpstr>  Прудовская, Светлана Николаевна. История букв своими руками / автор текста и иллюстраций Светлана Николаевна Прудовская. - Москва : КомпасГид, 2013. - 84 с. : цв. ил. - (Книги своими руками). – Текст: непосредственный. 6+</vt:lpstr>
      <vt:lpstr>Альбедиль, Маргарита Федоровна. Кто придумал алфавит / Маргарита Альбедиль ; художник Максим Шульга. - Санкт-Петербург : Качели, 2020. - 64 с. : цв. ил. - (Слово за слово).- Текст: непосредственный. 6+</vt:lpstr>
      <vt:lpstr>Разгон, Лев Эммануилович. Чёрным по белому / Лев Разгон ; художник И. Кабаков. - Москва : Малыш, 1982. - 30 с. : цв. ил. - (Почемучкины книжки). – Текст: непосредственный. 6+</vt:lpstr>
      <vt:lpstr>Рогов, А. Старинная потеха/ А. Рогов. – Москва: Мылыш, 1988. – 32 с.: ил. – Текст: непосредственный. 6+</vt:lpstr>
      <vt:lpstr>Успенский, Лев Васильевич. По закону буквы. Русский язык / Лев Успенский. - Москва : АСТ ; [Б. м.] : Зебра Е ; Владимир : ВКТ, 2010. - 331 с. - (Золотая коллекция научно-познавательных книг). – Текст: непосредственный. 12+</vt:lpstr>
      <vt:lpstr>Мальгин, А. С. Гимн книге : энциклопедия для юношества : вып № 103. / А. С. Мальгин. - Москва : Либерея-Бибинформ, 2009. - 536 с. - ("Библиотекарь и время. XXI век"). – Текст: непосредственный. 12+</vt:lpstr>
      <vt:lpstr>Воскобойников, В. М. Кирилл и Мефодий / В. М. Воскобойников. - Москва : Росмэн, 2004. - 63 с. - (Душа России).- Текст: непосредственный. 6+</vt:lpstr>
      <vt:lpstr>Булатов, Михаил Александрович. Собирал человек слова... : повесть о В. И. Дале / М. А. Булатов, В. И. Порудоминский ; обл. А. Доброчасова ; худ. Г. Г. Бедарев. - Москва : Издательский Дом Мещерякова, 2018. - 216 с. : ил. - (Пифагоровы штаны).- Текст: непосредственный.12+</vt:lpstr>
      <vt:lpstr>Лаврова, Светлана Аркадьевна (детский писатель, врач ; род. 1964). Русский язык. Страницы истории / Светлана Лаврова; [ред. Н. Старостина]. - Москва : Белый город, 2014. - 48 с. : цв.ил. - (История России). – Текст: непосредственный. 12+</vt:lpstr>
      <vt:lpstr>Список рекомендованной литературы  для Всероссийской олимпиады  «Символы России. Русский язык: история письменности»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Для сотрудников</dc:creator>
  <cp:lastModifiedBy>Для сотрудников</cp:lastModifiedBy>
  <cp:revision>108</cp:revision>
  <dcterms:created xsi:type="dcterms:W3CDTF">2023-10-23T06:48:24Z</dcterms:created>
  <dcterms:modified xsi:type="dcterms:W3CDTF">2023-10-29T09:27:29Z</dcterms:modified>
</cp:coreProperties>
</file>