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8" r:id="rId4"/>
    <p:sldId id="270" r:id="rId5"/>
    <p:sldId id="271" r:id="rId6"/>
    <p:sldId id="257" r:id="rId7"/>
    <p:sldId id="259" r:id="rId8"/>
    <p:sldId id="269" r:id="rId9"/>
    <p:sldId id="260" r:id="rId10"/>
    <p:sldId id="261" r:id="rId11"/>
    <p:sldId id="263" r:id="rId12"/>
    <p:sldId id="262" r:id="rId13"/>
    <p:sldId id="264" r:id="rId14"/>
    <p:sldId id="265" r:id="rId15"/>
    <p:sldId id="268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3AF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38100">
              <a:solidFill>
                <a:srgbClr val="0033CC"/>
              </a:solidFill>
            </a:ln>
          </c:spPr>
          <c:marker>
            <c:symbol val="none"/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10500</c:v>
                </c:pt>
                <c:pt idx="1">
                  <c:v>10800</c:v>
                </c:pt>
                <c:pt idx="2">
                  <c:v>16700</c:v>
                </c:pt>
                <c:pt idx="3">
                  <c:v>25000</c:v>
                </c:pt>
                <c:pt idx="4">
                  <c:v>26000</c:v>
                </c:pt>
                <c:pt idx="5">
                  <c:v>21000</c:v>
                </c:pt>
                <c:pt idx="6">
                  <c:v>25000</c:v>
                </c:pt>
                <c:pt idx="7">
                  <c:v>25200</c:v>
                </c:pt>
                <c:pt idx="8">
                  <c:v>29000</c:v>
                </c:pt>
                <c:pt idx="9">
                  <c:v>28800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marker>
            <c:symbol val="none"/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Лист1!$C$2:$C$11</c:f>
              <c:numCache>
                <c:formatCode>General</c:formatCode>
                <c:ptCount val="10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marker>
            <c:symbol val="none"/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Лист1!$D$2:$D$11</c:f>
              <c:numCache>
                <c:formatCode>General</c:formatCode>
                <c:ptCount val="10"/>
              </c:numCache>
            </c:numRef>
          </c:val>
        </c:ser>
        <c:marker val="1"/>
        <c:axId val="71092864"/>
        <c:axId val="72155520"/>
      </c:lineChart>
      <c:catAx>
        <c:axId val="71092864"/>
        <c:scaling>
          <c:orientation val="minMax"/>
        </c:scaling>
        <c:axPos val="b"/>
        <c:numFmt formatCode="General" sourceLinked="1"/>
        <c:tickLblPos val="nextTo"/>
        <c:crossAx val="72155520"/>
        <c:crosses val="autoZero"/>
        <c:auto val="1"/>
        <c:lblAlgn val="ctr"/>
        <c:lblOffset val="100"/>
      </c:catAx>
      <c:valAx>
        <c:axId val="72155520"/>
        <c:scaling>
          <c:orientation val="minMax"/>
        </c:scaling>
        <c:axPos val="l"/>
        <c:majorGridlines/>
        <c:numFmt formatCode="General" sourceLinked="1"/>
        <c:tickLblPos val="nextTo"/>
        <c:crossAx val="710928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8100">
              <a:solidFill>
                <a:srgbClr val="0033CC"/>
              </a:solidFill>
            </a:ln>
          </c:spPr>
          <c:marker>
            <c:symbol val="none"/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215000</c:v>
                </c:pt>
                <c:pt idx="1">
                  <c:v>216000</c:v>
                </c:pt>
                <c:pt idx="2">
                  <c:v>302200</c:v>
                </c:pt>
                <c:pt idx="3">
                  <c:v>380000</c:v>
                </c:pt>
                <c:pt idx="4">
                  <c:v>400000</c:v>
                </c:pt>
                <c:pt idx="5">
                  <c:v>315000</c:v>
                </c:pt>
                <c:pt idx="6">
                  <c:v>440000</c:v>
                </c:pt>
                <c:pt idx="7">
                  <c:v>426800</c:v>
                </c:pt>
                <c:pt idx="8">
                  <c:v>438700</c:v>
                </c:pt>
                <c:pt idx="9">
                  <c:v>440700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marker>
            <c:symbol val="none"/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Лист1!$C$2:$C$11</c:f>
              <c:numCache>
                <c:formatCode>General</c:formatCode>
                <c:ptCount val="10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marker>
            <c:symbol val="none"/>
          </c:marker>
          <c:cat>
            <c:numRef>
              <c:f>Лист1!$A$2:$A$11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Лист1!$D$2:$D$11</c:f>
              <c:numCache>
                <c:formatCode>General</c:formatCode>
                <c:ptCount val="10"/>
              </c:numCache>
            </c:numRef>
          </c:val>
        </c:ser>
        <c:marker val="1"/>
        <c:axId val="72183168"/>
        <c:axId val="72189056"/>
      </c:lineChart>
      <c:catAx>
        <c:axId val="72183168"/>
        <c:scaling>
          <c:orientation val="minMax"/>
        </c:scaling>
        <c:axPos val="b"/>
        <c:numFmt formatCode="General" sourceLinked="1"/>
        <c:tickLblPos val="nextTo"/>
        <c:crossAx val="72189056"/>
        <c:crosses val="autoZero"/>
        <c:auto val="1"/>
        <c:lblAlgn val="ctr"/>
        <c:lblOffset val="100"/>
      </c:catAx>
      <c:valAx>
        <c:axId val="72189056"/>
        <c:scaling>
          <c:orientation val="minMax"/>
        </c:scaling>
        <c:axPos val="l"/>
        <c:majorGridlines/>
        <c:numFmt formatCode="General" sourceLinked="1"/>
        <c:tickLblPos val="nextTo"/>
        <c:crossAx val="721831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kdb.ru/bibliotechnoe-leto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nmo_kkdb@mail.r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5572140"/>
            <a:ext cx="6400800" cy="785818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002060"/>
                </a:solidFill>
              </a:rPr>
              <a:t>Библиотечное лето - 2022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zaozbib.ru/uploads/posts/2015-06/1433428729_zastav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8538" y="214290"/>
            <a:ext cx="3083298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Z:\Для ''Директор''\ЛЕТО С КНИГОЙ 2019\Открытка\Открытки в печать ККДБ.jpg"/>
          <p:cNvPicPr>
            <a:picLocks noChangeAspect="1" noChangeArrowheads="1"/>
          </p:cNvPicPr>
          <p:nvPr/>
        </p:nvPicPr>
        <p:blipFill>
          <a:blip r:embed="rId3" cstate="print"/>
          <a:srcRect l="38282" t="18856" r="38280" b="23317"/>
          <a:stretch>
            <a:fillRect/>
          </a:stretch>
        </p:blipFill>
        <p:spPr bwMode="auto">
          <a:xfrm>
            <a:off x="3286116" y="1571612"/>
            <a:ext cx="2571768" cy="3943378"/>
          </a:xfrm>
          <a:prstGeom prst="rect">
            <a:avLst/>
          </a:prstGeom>
          <a:noFill/>
        </p:spPr>
      </p:pic>
      <p:pic>
        <p:nvPicPr>
          <p:cNvPr id="1027" name="Picture 3" descr="Z:\Для ''Директор''\ЛЕТО С КНИГОЙ 2019\Открытка\Открытки в печать ККДБ.jpg"/>
          <p:cNvPicPr>
            <a:picLocks noChangeAspect="1" noChangeArrowheads="1"/>
          </p:cNvPicPr>
          <p:nvPr/>
        </p:nvPicPr>
        <p:blipFill>
          <a:blip r:embed="rId3" cstate="print"/>
          <a:srcRect l="10156" t="18573" r="65625" b="23601"/>
          <a:stretch>
            <a:fillRect/>
          </a:stretch>
        </p:blipFill>
        <p:spPr bwMode="auto">
          <a:xfrm>
            <a:off x="285720" y="147461"/>
            <a:ext cx="2643206" cy="3922177"/>
          </a:xfrm>
          <a:prstGeom prst="rect">
            <a:avLst/>
          </a:prstGeom>
          <a:noFill/>
        </p:spPr>
      </p:pic>
      <p:pic>
        <p:nvPicPr>
          <p:cNvPr id="6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4" cstate="print"/>
          <a:srcRect l="8784" t="77692" r="70271" b="2774"/>
          <a:stretch>
            <a:fillRect/>
          </a:stretch>
        </p:blipFill>
        <p:spPr bwMode="auto">
          <a:xfrm>
            <a:off x="3857620" y="0"/>
            <a:ext cx="1143007" cy="144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2" cstate="print"/>
          <a:srcRect l="8784" t="77692" r="70271" b="2774"/>
          <a:stretch>
            <a:fillRect/>
          </a:stretch>
        </p:blipFill>
        <p:spPr bwMode="auto">
          <a:xfrm>
            <a:off x="4725445" y="2548783"/>
            <a:ext cx="1677422" cy="2121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Картинки по запросу министерство культуры красноярского края логотип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428868"/>
            <a:ext cx="1655554" cy="2076349"/>
          </a:xfrm>
          <a:prstGeom prst="rect">
            <a:avLst/>
          </a:prstGeom>
          <a:noFill/>
        </p:spPr>
      </p:pic>
      <p:sp>
        <p:nvSpPr>
          <p:cNvPr id="6" name="Содержимое 5"/>
          <p:cNvSpPr txBox="1">
            <a:spLocks noGrp="1"/>
          </p:cNvSpPr>
          <p:nvPr>
            <p:ph idx="1"/>
          </p:nvPr>
        </p:nvSpPr>
        <p:spPr>
          <a:xfrm>
            <a:off x="142844" y="2500306"/>
            <a:ext cx="263181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Министерство</a:t>
            </a:r>
          </a:p>
          <a:p>
            <a:pPr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Культуры</a:t>
            </a:r>
          </a:p>
          <a:p>
            <a:pPr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Красноярского</a:t>
            </a:r>
          </a:p>
          <a:p>
            <a:pPr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Края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388" y="2571744"/>
            <a:ext cx="25250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Красноярская 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краевая 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детская 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библиотека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Организаторы проекта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31927"/>
            <a:ext cx="849694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В </a:t>
            </a:r>
            <a:r>
              <a:rPr lang="ru-RU" sz="2000" dirty="0">
                <a:solidFill>
                  <a:srgbClr val="002060"/>
                </a:solidFill>
              </a:rPr>
              <a:t>библиотеках Красноярского края </a:t>
            </a:r>
            <a:r>
              <a:rPr lang="ru-RU" sz="2000" dirty="0" smtClean="0">
                <a:solidFill>
                  <a:srgbClr val="002060"/>
                </a:solidFill>
              </a:rPr>
              <a:t>проект реализуется </a:t>
            </a:r>
            <a:r>
              <a:rPr lang="ru-RU" sz="2000" dirty="0">
                <a:solidFill>
                  <a:srgbClr val="002060"/>
                </a:solidFill>
              </a:rPr>
              <a:t>с</a:t>
            </a:r>
            <a:r>
              <a:rPr lang="ru-RU" sz="2000" b="1" dirty="0">
                <a:solidFill>
                  <a:srgbClr val="002060"/>
                </a:solidFill>
              </a:rPr>
              <a:t> 2010 </a:t>
            </a:r>
            <a:r>
              <a:rPr lang="ru-RU" sz="2000" dirty="0">
                <a:solidFill>
                  <a:srgbClr val="002060"/>
                </a:solidFill>
              </a:rPr>
              <a:t>года. </a:t>
            </a:r>
            <a:endParaRPr lang="ru-RU" sz="2000" dirty="0" smtClean="0">
              <a:solidFill>
                <a:srgbClr val="002060"/>
              </a:solidFill>
            </a:endParaRPr>
          </a:p>
          <a:p>
            <a:pPr algn="just"/>
            <a:endParaRPr lang="ru-RU" sz="2000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Задачи проекта</a:t>
            </a:r>
            <a:r>
              <a:rPr lang="ru-RU" sz="2000" dirty="0" smtClean="0">
                <a:solidFill>
                  <a:srgbClr val="002060"/>
                </a:solidFill>
              </a:rPr>
              <a:t>: </a:t>
            </a:r>
            <a:r>
              <a:rPr lang="ru-RU" sz="2000" dirty="0">
                <a:solidFill>
                  <a:srgbClr val="002060"/>
                </a:solidFill>
              </a:rPr>
              <a:t>создание оптимальных условий для безопасного и содержательного досуга детей летом средствами библиотек, обеспечение комплексного культурно-информационного обслуживания детей в каникулярный период, профилактика негативных явлений в подростковой среде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Семинары</a:t>
            </a:r>
            <a:r>
              <a:rPr lang="ru-RU" sz="2000" dirty="0" smtClean="0">
                <a:solidFill>
                  <a:srgbClr val="002060"/>
                </a:solidFill>
              </a:rPr>
              <a:t>: с. </a:t>
            </a:r>
            <a:r>
              <a:rPr lang="ru-RU" sz="2000" dirty="0" err="1" smtClean="0">
                <a:solidFill>
                  <a:srgbClr val="002060"/>
                </a:solidFill>
              </a:rPr>
              <a:t>Слогон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</a:rPr>
              <a:t>Ужурского</a:t>
            </a:r>
            <a:r>
              <a:rPr lang="ru-RU" sz="2000" dirty="0" smtClean="0">
                <a:solidFill>
                  <a:srgbClr val="002060"/>
                </a:solidFill>
              </a:rPr>
              <a:t> района (2010); г. Назарово (2011); 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г. Минусинск (2013); г. </a:t>
            </a:r>
            <a:r>
              <a:rPr lang="ru-RU" sz="2000" dirty="0" err="1" smtClean="0">
                <a:solidFill>
                  <a:srgbClr val="002060"/>
                </a:solidFill>
              </a:rPr>
              <a:t>Зеленогорск</a:t>
            </a:r>
            <a:r>
              <a:rPr lang="ru-RU" sz="2000" dirty="0" smtClean="0">
                <a:solidFill>
                  <a:srgbClr val="002060"/>
                </a:solidFill>
              </a:rPr>
              <a:t> (2013); г. </a:t>
            </a:r>
            <a:r>
              <a:rPr lang="ru-RU" sz="2000" dirty="0" err="1" smtClean="0">
                <a:solidFill>
                  <a:srgbClr val="002060"/>
                </a:solidFill>
              </a:rPr>
              <a:t>Лесосибирск</a:t>
            </a:r>
            <a:r>
              <a:rPr lang="ru-RU" sz="2000" dirty="0" smtClean="0">
                <a:solidFill>
                  <a:srgbClr val="002060"/>
                </a:solidFill>
              </a:rPr>
              <a:t> (2014);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п. Шушенское (2015); г. Дивногорск (2016); г. Боготол (2017);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 г. Заозёрный (2018); г. Красноярск (2019); </a:t>
            </a:r>
            <a:r>
              <a:rPr lang="en-US" sz="2000" dirty="0" err="1" smtClean="0">
                <a:solidFill>
                  <a:srgbClr val="002060"/>
                </a:solidFill>
              </a:rPr>
              <a:t>YuoTube</a:t>
            </a:r>
            <a:r>
              <a:rPr lang="en-US" sz="2000" dirty="0" smtClean="0">
                <a:solidFill>
                  <a:srgbClr val="002060"/>
                </a:solidFill>
              </a:rPr>
              <a:t> (2020</a:t>
            </a:r>
            <a:r>
              <a:rPr lang="ru-RU" sz="2000" dirty="0" smtClean="0">
                <a:solidFill>
                  <a:srgbClr val="002060"/>
                </a:solidFill>
              </a:rPr>
              <a:t>,</a:t>
            </a:r>
            <a:r>
              <a:rPr lang="en-US" sz="2000" dirty="0" smtClean="0">
                <a:solidFill>
                  <a:srgbClr val="002060"/>
                </a:solidFill>
              </a:rPr>
              <a:t> 2021</a:t>
            </a:r>
            <a:r>
              <a:rPr lang="ru-RU" sz="2000" dirty="0" smtClean="0">
                <a:solidFill>
                  <a:srgbClr val="002060"/>
                </a:solidFill>
              </a:rPr>
              <a:t>), г. Канск (2022)</a:t>
            </a: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28650" y="13828"/>
            <a:ext cx="7886700" cy="83926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Краевой проект «Библиотечное лето»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7506" b="4021"/>
          <a:stretch>
            <a:fillRect/>
          </a:stretch>
        </p:blipFill>
        <p:spPr bwMode="auto">
          <a:xfrm>
            <a:off x="4929191" y="4464384"/>
            <a:ext cx="3071833" cy="2174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28596" y="4786322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http://www.kkdb.ru/bibliotechnoe-leto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571480"/>
            <a:ext cx="807249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Библиотеки Красноярского края в рамках краевого проекта «Библиотечное лето-2021» реализовали программы летнего чтения: «Лето книжных открытий» (г.Бородино), «Летняя радуга книжных развлечений» (г. Енисейск), «Планета интересных каникул» (г. </a:t>
            </a:r>
            <a:r>
              <a:rPr lang="ru-RU" sz="2400" dirty="0" err="1" smtClean="0">
                <a:solidFill>
                  <a:srgbClr val="002060"/>
                </a:solidFill>
              </a:rPr>
              <a:t>Лесосибирск</a:t>
            </a:r>
            <a:r>
              <a:rPr lang="ru-RU" sz="2400" dirty="0" smtClean="0">
                <a:solidFill>
                  <a:srgbClr val="002060"/>
                </a:solidFill>
              </a:rPr>
              <a:t>), «ВИЗА: Весело. Интеллектуально. Занимательно. Активно» (г.Канск), «Книжная радуга» (Минусинский район), «Лето с книгой» (</a:t>
            </a:r>
            <a:r>
              <a:rPr lang="ru-RU" sz="2400" dirty="0" err="1" smtClean="0">
                <a:solidFill>
                  <a:srgbClr val="002060"/>
                </a:solidFill>
              </a:rPr>
              <a:t>Рыбинский</a:t>
            </a:r>
            <a:r>
              <a:rPr lang="ru-RU" sz="2400" dirty="0" smtClean="0">
                <a:solidFill>
                  <a:srgbClr val="002060"/>
                </a:solidFill>
              </a:rPr>
              <a:t> район), «</a:t>
            </a:r>
            <a:r>
              <a:rPr lang="ru-RU" sz="2400" dirty="0" err="1" smtClean="0">
                <a:solidFill>
                  <a:srgbClr val="002060"/>
                </a:solidFill>
              </a:rPr>
              <a:t>Библиоканикулы</a:t>
            </a:r>
            <a:r>
              <a:rPr lang="ru-RU" sz="2400" dirty="0" smtClean="0">
                <a:solidFill>
                  <a:srgbClr val="002060"/>
                </a:solidFill>
              </a:rPr>
              <a:t>, или лето с книгой </a:t>
            </a:r>
            <a:r>
              <a:rPr lang="ru-RU" sz="2400" dirty="0" err="1" smtClean="0">
                <a:solidFill>
                  <a:srgbClr val="002060"/>
                </a:solidFill>
              </a:rPr>
              <a:t>онлайн</a:t>
            </a:r>
            <a:r>
              <a:rPr lang="ru-RU" sz="2400" dirty="0" smtClean="0">
                <a:solidFill>
                  <a:srgbClr val="002060"/>
                </a:solidFill>
              </a:rPr>
              <a:t>» и др.</a:t>
            </a:r>
            <a:r>
              <a:rPr lang="ru-RU" sz="2400" dirty="0" smtClean="0"/>
              <a:t> </a:t>
            </a:r>
          </a:p>
          <a:p>
            <a:endParaRPr lang="ru-RU" sz="2400" dirty="0" smtClean="0"/>
          </a:p>
          <a:p>
            <a:r>
              <a:rPr lang="ru-RU" sz="2400" dirty="0" smtClean="0">
                <a:solidFill>
                  <a:srgbClr val="002060"/>
                </a:solidFill>
              </a:rPr>
              <a:t>Библиотеки края программу летнего чтения уже не первый год планируют в формате «</a:t>
            </a:r>
            <a:r>
              <a:rPr lang="ru-RU" sz="2400" dirty="0" err="1" smtClean="0">
                <a:solidFill>
                  <a:srgbClr val="002060"/>
                </a:solidFill>
              </a:rPr>
              <a:t>Библионедельки</a:t>
            </a:r>
            <a:r>
              <a:rPr lang="ru-RU" sz="2400" dirty="0" smtClean="0">
                <a:solidFill>
                  <a:srgbClr val="002060"/>
                </a:solidFill>
              </a:rPr>
              <a:t>».</a:t>
            </a:r>
            <a:r>
              <a:rPr lang="ru-RU" sz="2400" dirty="0" smtClean="0"/>
              <a:t> </a:t>
            </a:r>
          </a:p>
          <a:p>
            <a:endParaRPr lang="ru-RU" sz="2400" dirty="0" smtClean="0"/>
          </a:p>
          <a:p>
            <a:r>
              <a:rPr lang="ru-RU" sz="2400" dirty="0" smtClean="0">
                <a:solidFill>
                  <a:srgbClr val="002060"/>
                </a:solidFill>
              </a:rPr>
              <a:t>В 2022 году состоится 10-й Фестиваль чтения для детей и подростков «Лето с книгой»</a:t>
            </a: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28596" y="214290"/>
            <a:ext cx="8215402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2060"/>
                </a:solidFill>
              </a:rPr>
              <a:t>Например, тематические недели Центральной детской библиотеки им. А.П. Гайдара г. Минусинска: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653AF0"/>
                </a:solidFill>
              </a:rPr>
              <a:t>Экологическая неделя </a:t>
            </a:r>
            <a:r>
              <a:rPr lang="ru-RU" sz="2000" dirty="0" smtClean="0">
                <a:solidFill>
                  <a:srgbClr val="002060"/>
                </a:solidFill>
              </a:rPr>
              <a:t>«Пусть всегда будет солнце» (занимательно о бережном обращении с окружающей средой, о ее богатствах и защите).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653AF0"/>
                </a:solidFill>
              </a:rPr>
              <a:t>Краеведческая неделя </a:t>
            </a:r>
            <a:r>
              <a:rPr lang="ru-RU" sz="2000" dirty="0" smtClean="0">
                <a:solidFill>
                  <a:srgbClr val="002060"/>
                </a:solidFill>
              </a:rPr>
              <a:t>«Пешком с мешком» (расскажем и покажем всё самое интересное о малой Родине – городе Минусинске и Красноярском крае).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653AF0"/>
                </a:solidFill>
              </a:rPr>
              <a:t>Эстетическая неделя </a:t>
            </a:r>
            <a:r>
              <a:rPr lang="ru-RU" sz="2000" dirty="0" smtClean="0">
                <a:solidFill>
                  <a:srgbClr val="002060"/>
                </a:solidFill>
              </a:rPr>
              <a:t>«В мире прекрасного» (о музеях, о театрах, о литературе и творчестве, обо всем прекрасном).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653AF0"/>
                </a:solidFill>
              </a:rPr>
              <a:t>Фольклорная неделя </a:t>
            </a:r>
            <a:r>
              <a:rPr lang="ru-RU" sz="2000" dirty="0" smtClean="0">
                <a:solidFill>
                  <a:srgbClr val="002060"/>
                </a:solidFill>
              </a:rPr>
              <a:t>«Матрёшка» (о богатстве и разнообразии художественной культуры русского народа (предания, танцы, музыка и т.д.) и материальной (жильё, одежда, утварь)).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2060"/>
                </a:solidFill>
              </a:rPr>
              <a:t>В каждой неделе 5 дней: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2060"/>
                </a:solidFill>
              </a:rPr>
              <a:t>- понедельник – литературный день (викторины, </a:t>
            </a:r>
            <a:r>
              <a:rPr lang="ru-RU" sz="2000" dirty="0" err="1" smtClean="0">
                <a:solidFill>
                  <a:srgbClr val="002060"/>
                </a:solidFill>
              </a:rPr>
              <a:t>квесты</a:t>
            </a:r>
            <a:r>
              <a:rPr lang="ru-RU" sz="2000" dirty="0" smtClean="0">
                <a:solidFill>
                  <a:srgbClr val="002060"/>
                </a:solidFill>
              </a:rPr>
              <a:t>, громкие чтения…);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2060"/>
                </a:solidFill>
              </a:rPr>
              <a:t>- вторник – день кино и мультфильмов;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2060"/>
                </a:solidFill>
              </a:rPr>
              <a:t>- среда – творческий день (мастер-классы, творческие мастерские, песочная анимация…);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2060"/>
                </a:solidFill>
              </a:rPr>
              <a:t>- четверг – игровой день (настольные и подвижные игры);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2060"/>
                </a:solidFill>
              </a:rPr>
              <a:t>- пятница – день журналов «</a:t>
            </a:r>
            <a:r>
              <a:rPr lang="ru-RU" sz="2000" dirty="0" err="1" smtClean="0">
                <a:solidFill>
                  <a:srgbClr val="002060"/>
                </a:solidFill>
              </a:rPr>
              <a:t>ДеЖур’ка</a:t>
            </a:r>
            <a:r>
              <a:rPr lang="ru-RU" sz="2000" dirty="0" smtClean="0">
                <a:solidFill>
                  <a:srgbClr val="002060"/>
                </a:solidFill>
              </a:rPr>
              <a:t>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285728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Количество мероприятий, 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проведенных в публичных библиотеках Красноярского края,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 обслуживающих детское население</a:t>
            </a:r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1681883674"/>
              </p:ext>
            </p:extLst>
          </p:nvPr>
        </p:nvGraphicFramePr>
        <p:xfrm>
          <a:off x="1142976" y="1714488"/>
          <a:ext cx="7026004" cy="4381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xmlns="" val="1414261476"/>
              </p:ext>
            </p:extLst>
          </p:nvPr>
        </p:nvGraphicFramePr>
        <p:xfrm>
          <a:off x="1142976" y="1643050"/>
          <a:ext cx="7048528" cy="443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7224" y="500042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Количество детей до 14 лет, 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принявших участие в мероприятиях</a:t>
            </a:r>
            <a:r>
              <a:rPr lang="ru-RU" b="1" dirty="0" smtClean="0"/>
              <a:t>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500034" y="71173"/>
            <a:ext cx="8358246" cy="543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2060"/>
                </a:solidFill>
              </a:rPr>
              <a:t>В реализации проекта «Библиотечное лето - 2021» приняли участие более 90 % муниципальных библиотек края, обслуживающих детей. В течение трех месяцев было подготовлено и проведено более 35 тыс. мероприятий, которые посетило более 580 тыс. детей и подростков. В </a:t>
            </a:r>
            <a:r>
              <a:rPr lang="ru-RU" sz="2400" dirty="0" err="1" smtClean="0">
                <a:solidFill>
                  <a:srgbClr val="002060"/>
                </a:solidFill>
              </a:rPr>
              <a:t>онлайн-формате</a:t>
            </a:r>
            <a:r>
              <a:rPr lang="ru-RU" sz="2400" dirty="0" smtClean="0">
                <a:solidFill>
                  <a:srgbClr val="002060"/>
                </a:solidFill>
              </a:rPr>
              <a:t> проведено более 6500 мероприятий (более 1 млн. просмотров на 31 августа 2021 г.).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solidFill>
                <a:srgbClr val="002060"/>
              </a:solidFill>
            </a:endParaRPr>
          </a:p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</a:rPr>
              <a:t>Посты библиотек в рамках краевого проекта «Библиотечное лето» на страницах </a:t>
            </a:r>
            <a:r>
              <a:rPr lang="ru-RU" sz="2400" dirty="0" err="1" smtClean="0">
                <a:solidFill>
                  <a:srgbClr val="002060"/>
                </a:solidFill>
              </a:rPr>
              <a:t>соцсетей</a:t>
            </a:r>
            <a:r>
              <a:rPr lang="ru-RU" sz="2400" dirty="0" smtClean="0">
                <a:solidFill>
                  <a:srgbClr val="002060"/>
                </a:solidFill>
              </a:rPr>
              <a:t> рекомендовано размещать под </a:t>
            </a:r>
            <a:r>
              <a:rPr lang="ru-RU" sz="2400" dirty="0" err="1" smtClean="0">
                <a:solidFill>
                  <a:srgbClr val="002060"/>
                </a:solidFill>
              </a:rPr>
              <a:t>хэштегом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</a:p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653AF0"/>
                </a:solidFill>
              </a:rPr>
              <a:t>#</a:t>
            </a:r>
            <a:r>
              <a:rPr lang="ru-RU" sz="3200" dirty="0" err="1" smtClean="0">
                <a:solidFill>
                  <a:srgbClr val="653AF0"/>
                </a:solidFill>
              </a:rPr>
              <a:t>библиотечноелетокрасноярскийкрай</a:t>
            </a:r>
            <a:r>
              <a:rPr lang="ru-RU" sz="3200" dirty="0" smtClean="0">
                <a:solidFill>
                  <a:srgbClr val="653AF0"/>
                </a:solidFill>
              </a:rPr>
              <a:t>.</a:t>
            </a:r>
            <a:endParaRPr lang="ru-RU" sz="2000" dirty="0" smtClean="0">
              <a:solidFill>
                <a:srgbClr val="653AF0"/>
              </a:solidFill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57166"/>
            <a:ext cx="828680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Необходимо обратить внимание на…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solidFill>
                <a:schemeClr val="bg2">
                  <a:lumMod val="25000"/>
                </a:schemeClr>
              </a:solidFill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Информирование детей и родителей о работе библиотеки летом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Организацию библиотечного фонда, его раскрытию, доступности.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 Недостаточно используются информационные ресурсы, как собственные так и ресурсы краевых библиотек (например, организация передвижных выставок).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Неаккуратно и невнимательно заполняются формы первичного и вторичного учета.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 Оформление </a:t>
            </a:r>
            <a:r>
              <a:rPr lang="ru-RU" sz="2800" dirty="0" err="1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внутрибиблиотечного</a:t>
            </a: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 и </a:t>
            </a:r>
            <a:r>
              <a:rPr lang="ru-RU" sz="2800" dirty="0" err="1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прибиблиотечного</a:t>
            </a:r>
            <a:r>
              <a:rPr lang="ru-RU" sz="28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 пространства!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38" r="1891" b="39433"/>
          <a:stretch>
            <a:fillRect/>
          </a:stretch>
        </p:blipFill>
        <p:spPr bwMode="auto">
          <a:xfrm>
            <a:off x="500034" y="928670"/>
            <a:ext cx="7013768" cy="235709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57224" y="357166"/>
            <a:ext cx="43350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Краевая сетевая акция 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Летний Книжный Марафон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3214686"/>
            <a:ext cx="74295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Срок проведения Марафона: </a:t>
            </a:r>
          </a:p>
          <a:p>
            <a:r>
              <a:rPr lang="ru-RU" b="1" dirty="0" smtClean="0"/>
              <a:t>с 1 июня по 31 августа 2022</a:t>
            </a:r>
          </a:p>
          <a:p>
            <a:endParaRPr lang="ru-RU" dirty="0" smtClean="0"/>
          </a:p>
          <a:p>
            <a:r>
              <a:rPr lang="ru-RU" b="1" dirty="0" smtClean="0"/>
              <a:t>3 дистанции: </a:t>
            </a:r>
          </a:p>
          <a:p>
            <a:r>
              <a:rPr lang="ru-RU" dirty="0" smtClean="0"/>
              <a:t>для участников от 7 до 10 лет – 20 книг</a:t>
            </a:r>
          </a:p>
          <a:p>
            <a:r>
              <a:rPr lang="ru-RU" dirty="0" smtClean="0"/>
              <a:t>для участников от 11 до 15 лет -  15 книг</a:t>
            </a:r>
          </a:p>
          <a:p>
            <a:r>
              <a:rPr lang="ru-RU" dirty="0" smtClean="0"/>
              <a:t>для семейных команд – 15 книг</a:t>
            </a:r>
          </a:p>
          <a:p>
            <a:r>
              <a:rPr lang="ru-RU" dirty="0" smtClean="0">
                <a:solidFill>
                  <a:srgbClr val="653AF0"/>
                </a:solidFill>
              </a:rPr>
              <a:t>для библиотекарей (профессиональный) </a:t>
            </a:r>
            <a:r>
              <a:rPr lang="ru-RU" dirty="0" smtClean="0"/>
              <a:t>– 15 книг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ВАЖНО!</a:t>
            </a:r>
            <a:r>
              <a:rPr lang="ru-RU" dirty="0" smtClean="0"/>
              <a:t> Индивидуальная регистрация участников. </a:t>
            </a:r>
          </a:p>
          <a:p>
            <a:r>
              <a:rPr lang="ru-RU" dirty="0" smtClean="0"/>
              <a:t>Отзывы на книги входящие в круг детского и подросткового чтения.</a:t>
            </a:r>
          </a:p>
          <a:p>
            <a:r>
              <a:rPr lang="ru-RU" dirty="0" smtClean="0"/>
              <a:t>Присоединиться к участию можно в любое время до 15 августа.</a:t>
            </a:r>
            <a:endParaRPr lang="ru-RU" dirty="0"/>
          </a:p>
        </p:txBody>
      </p:sp>
      <p:pic>
        <p:nvPicPr>
          <p:cNvPr id="1026" name="Picture 2" descr="Z:\Для ПИАР\Остальные материалы\Летний книжный марафон\Новость марафон\Логотип Летний книжный марафон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928671"/>
            <a:ext cx="7072362" cy="1365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71472" y="263704"/>
            <a:ext cx="7929618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Сетевая акция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Летний книжный марафон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проходит с июня по август в рамках краевого проекта «Библиотечное лето». Партнёром Красноярской краевой детской библиотеки в проведении марафона выступает Красноярская библиотечная ассоциация.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Принять участие в акции приглашаются дети и подростки до 15 лет включительно и семьи с детьми.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2018 году 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дистанции марафона вышли 482 индивидуальных и командных участника из 45 городов и районов Красноярского края.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2019 году дистанции марафона вышли 570 индивидуальных и командных участника из 47 территорий Красноярского края. Всего было прочитано 7268 произведений.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2020 году дистанции марафона вышли 389 индивидуальных и командных участника из 36 территорий Красноярского края.</a:t>
            </a: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 2021 году дистанции марафона вышли 497 человек из 42 муниципальных территорий края, которые прочитали и опубликовали свои отзывы на 6624 книги.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357166"/>
            <a:ext cx="8501122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181818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Отзыв - это ваше мнение, мысли и чувства, вызванные прочитанной книгой. </a:t>
            </a:r>
            <a:endParaRPr lang="ru-RU" sz="1600" i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181818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Отзыв о прочитанной книге - это свободное сочинение. </a:t>
            </a:r>
            <a:endParaRPr lang="ru-RU" sz="1600" i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b="1" dirty="0" smtClean="0"/>
              <a:t>План составления отзыва</a:t>
            </a:r>
          </a:p>
          <a:p>
            <a:r>
              <a:rPr lang="ru-RU" dirty="0" smtClean="0"/>
              <a:t>1. Обратите внимание на автора и название книги. Автор вам знаком? Что вы о нем знаете? Упомяните важное. А название – оно интересное? Может быть, создает настроение или намекает на то, что ждет в книге? Напишите об этом несколько слов.</a:t>
            </a:r>
          </a:p>
          <a:p>
            <a:r>
              <a:rPr lang="ru-RU" dirty="0" smtClean="0"/>
              <a:t>2. Вы указали автора и название. Теперь пора переходить к основной части: ответьте на главный вопрос – о чем эта книга? В чем главная мысль истории?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Обратите внимание! </a:t>
            </a:r>
            <a:r>
              <a:rPr lang="ru-RU" dirty="0" smtClean="0"/>
              <a:t>Не нужно подробно пересказывать книгу. Важно – сформулировать главную идею произведения.</a:t>
            </a:r>
          </a:p>
          <a:p>
            <a:r>
              <a:rPr lang="ru-RU" dirty="0" smtClean="0"/>
              <a:t>3.   Дальше пишем о главном: понравилась книга или нет. И обязательно раскрываем – почему?</a:t>
            </a:r>
          </a:p>
          <a:p>
            <a:r>
              <a:rPr lang="ru-RU" dirty="0" smtClean="0"/>
              <a:t>Чем вас порадовала история? Что показалось самым интересным? Согласны ли вы с действиями героев или, может быть, поступили по-другому?</a:t>
            </a:r>
          </a:p>
          <a:p>
            <a:r>
              <a:rPr lang="ru-RU" dirty="0" smtClean="0"/>
              <a:t>4. Отдельно напишите несколько слов о героях. Кто главный персонаж, кто – второстепенные герои? Нравятся ли они вам? Может быть с кем-то вы хотели бы подружиться?</a:t>
            </a:r>
          </a:p>
          <a:p>
            <a:r>
              <a:rPr lang="ru-RU" dirty="0" smtClean="0"/>
              <a:t>5. Заключение. Сделайте вывод – что стало для вас самым ценным в этой истории? Что вы поняли? Может быть она вас чему-то научила?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Желательно, конечно, писать кратко, но не упускать важное!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643998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/>
              <a:t>Шпаргалка в помощь при написании отзыва</a:t>
            </a:r>
          </a:p>
          <a:p>
            <a:pPr fontAlgn="base"/>
            <a:endParaRPr lang="ru-RU" sz="2000" b="1" dirty="0" smtClean="0"/>
          </a:p>
          <a:p>
            <a:pPr fontAlgn="base"/>
            <a:r>
              <a:rPr lang="ru-RU" sz="2000" dirty="0" smtClean="0"/>
              <a:t>Вы можете использовать следующие синонимы и выражения:</a:t>
            </a:r>
          </a:p>
          <a:p>
            <a:pPr fontAlgn="base"/>
            <a:r>
              <a:rPr lang="ru-RU" sz="2000" i="1" dirty="0" smtClean="0">
                <a:solidFill>
                  <a:schemeClr val="tx2"/>
                </a:solidFill>
              </a:rPr>
              <a:t>книга</a:t>
            </a:r>
            <a:r>
              <a:rPr lang="ru-RU" sz="2000" i="1" dirty="0" smtClean="0"/>
              <a:t> (произведение, повесть, рассказ, роман, сказка, история)</a:t>
            </a:r>
            <a:endParaRPr lang="ru-RU" sz="2000" dirty="0" smtClean="0"/>
          </a:p>
          <a:p>
            <a:pPr fontAlgn="base"/>
            <a:r>
              <a:rPr lang="ru-RU" sz="2000" i="1" dirty="0" smtClean="0">
                <a:solidFill>
                  <a:schemeClr val="tx2"/>
                </a:solidFill>
              </a:rPr>
              <a:t>эта книга понравилась </a:t>
            </a:r>
            <a:r>
              <a:rPr lang="ru-RU" sz="2000" i="1" dirty="0" smtClean="0"/>
              <a:t>(запомнилась, привлекла моё внимание, оставила впечатление, глубоко тронула, обратила на себя внимание, очень впечатлила, берет за душу…)</a:t>
            </a:r>
            <a:endParaRPr lang="ru-RU" sz="2000" dirty="0" smtClean="0"/>
          </a:p>
          <a:p>
            <a:pPr fontAlgn="base"/>
            <a:r>
              <a:rPr lang="ru-RU" sz="2000" i="1" dirty="0" smtClean="0">
                <a:solidFill>
                  <a:schemeClr val="tx2"/>
                </a:solidFill>
              </a:rPr>
              <a:t>интересная книга </a:t>
            </a:r>
            <a:r>
              <a:rPr lang="ru-RU" sz="2000" i="1" dirty="0" smtClean="0"/>
              <a:t>(увлекательная, захватывающая, занимательная, </a:t>
            </a:r>
          </a:p>
          <a:p>
            <a:pPr fontAlgn="base"/>
            <a:r>
              <a:rPr lang="ru-RU" sz="2000" i="1" dirty="0" smtClean="0"/>
              <a:t>впечатляющая, любопытная, врезающаяся в память, чарующая и т. д.)</a:t>
            </a:r>
          </a:p>
          <a:p>
            <a:pPr fontAlgn="base"/>
            <a:r>
              <a:rPr lang="ru-RU" sz="2000" i="1" dirty="0" smtClean="0">
                <a:solidFill>
                  <a:schemeClr val="tx2"/>
                </a:solidFill>
              </a:rPr>
              <a:t>автор рассказывает </a:t>
            </a:r>
            <a:r>
              <a:rPr lang="ru-RU" sz="2000" i="1" dirty="0" smtClean="0"/>
              <a:t>(показывает, описывает, говорит, изображает жизнь, иллюстрирует, знакомит с …, очерчивает круг таких вопросов, как…)</a:t>
            </a:r>
            <a:endParaRPr lang="ru-RU" sz="2000" dirty="0" smtClean="0"/>
          </a:p>
          <a:p>
            <a:pPr fontAlgn="base"/>
            <a:r>
              <a:rPr lang="ru-RU" sz="2000" i="1" dirty="0" smtClean="0">
                <a:solidFill>
                  <a:schemeClr val="tx2"/>
                </a:solidFill>
              </a:rPr>
              <a:t>особенно мне нравится главный герой истории </a:t>
            </a:r>
            <a:r>
              <a:rPr lang="ru-RU" sz="2000" i="1" dirty="0" smtClean="0"/>
              <a:t>(дорог, интересен, симпатичен,</a:t>
            </a:r>
          </a:p>
          <a:p>
            <a:pPr fontAlgn="base"/>
            <a:r>
              <a:rPr lang="ru-RU" sz="2000" i="1" dirty="0" smtClean="0"/>
              <a:t> интригует, привлекательный, тронул меня…)</a:t>
            </a:r>
          </a:p>
          <a:p>
            <a:pPr fontAlgn="base"/>
            <a:r>
              <a:rPr lang="ru-RU" sz="2000" i="1" dirty="0" smtClean="0">
                <a:solidFill>
                  <a:schemeClr val="tx2"/>
                </a:solidFill>
              </a:rPr>
              <a:t>читать эту книгу легко, в ней есть интересные </a:t>
            </a:r>
            <a:r>
              <a:rPr lang="ru-RU" sz="2000" i="1" dirty="0" smtClean="0"/>
              <a:t>(красивые) </a:t>
            </a:r>
            <a:r>
              <a:rPr lang="ru-RU" sz="2000" i="1" dirty="0" smtClean="0">
                <a:solidFill>
                  <a:schemeClr val="tx2"/>
                </a:solidFill>
              </a:rPr>
              <a:t>иллюстрации; </a:t>
            </a:r>
          </a:p>
          <a:p>
            <a:pPr fontAlgn="base"/>
            <a:r>
              <a:rPr lang="ru-RU" sz="2000" i="1" dirty="0" smtClean="0">
                <a:solidFill>
                  <a:schemeClr val="tx2"/>
                </a:solidFill>
              </a:rPr>
              <a:t>автор пишет простым языком 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28662" y="142852"/>
            <a:ext cx="6643734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Подсказки для грамотного оформления мыслей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Вводная часть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Я бы хотел(а) рассказать о 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Недавно я прочитал(а)…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Эта книга написана в жанре…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Автором этой книги является…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Я ожидал(а), что…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 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Основная часть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В основе сюжета…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Книга повествует о том, как (что)…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В этом произведении рассказывается о…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Действие книги происходит…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Меня удивило…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Мне запомнилось, как…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Главный герой произведения…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Самый интересный момент…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 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Заключительная часть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 Прочитанное заставляет задуматься о…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Когда читаешь это произведение, то…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Мне кажется, что автор выбрал такое название для книги, потому что…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Главное открытие, которое я сделал(а)…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 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2B1E1B"/>
                </a:solidFill>
                <a:effectLst/>
                <a:ea typeface="Times New Roman" pitchFamily="18" charset="0"/>
                <a:cs typeface="Arial" pitchFamily="34" charset="0"/>
              </a:rPr>
              <a:t>Я бы посоветовал прочитать эту книгу тем, кто…</a:t>
            </a:r>
            <a:endParaRPr kumimoji="0" lang="ru-RU" sz="3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255943"/>
            <a:ext cx="8358246" cy="584775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i="1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81818"/>
                </a:solidFill>
                <a:effectLst/>
                <a:ea typeface="Times New Roman" pitchFamily="18" charset="0"/>
                <a:cs typeface="Arial" pitchFamily="34" charset="0"/>
              </a:rPr>
              <a:t>Вопросы, которые помогут в работе над отзывом: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О чём эта книга? Волнует ли тебя это?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Какие события в книге произвели на тебя наиболее сильное впечатление (моменты, вызывающие радость, улыбку, смех, печаль, переживания, страх)?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Как ты охарактеризуешь главных героев? Какие они вызвали у тебя эмоции?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Кто из героев особенно понравился или не понравился? Почему?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 кем из персонажей ты хотел бы подружиться? Почему?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Как ты думаешь, почему автор выбрал именно это название для своего произведения?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Есть ли у тебя совет для кого-то из героев книги? Как бы на их месте поступил ты?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Чему научила эта книга лично тебя? Что для тебя стало ценным в ней?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О чём ты размышлял после прочтения книги?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53AF0"/>
                </a:solidFill>
                <a:effectLst/>
                <a:ea typeface="Times New Roman" pitchFamily="18" charset="0"/>
                <a:cs typeface="Arial" pitchFamily="34" charset="0"/>
              </a:rPr>
              <a:t>Важно лишь ваше собственное впечатление о книге!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653AF0"/>
              </a:solidFill>
              <a:effectLst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блокнот_ 2библиотека_50лет"/>
          <p:cNvPicPr>
            <a:picLocks noChangeAspect="1" noChangeArrowheads="1"/>
          </p:cNvPicPr>
          <p:nvPr/>
        </p:nvPicPr>
        <p:blipFill>
          <a:blip r:embed="rId2" cstate="print"/>
          <a:srcRect l="8784" t="77692" r="70271" b="2774"/>
          <a:stretch>
            <a:fillRect/>
          </a:stretch>
        </p:blipFill>
        <p:spPr bwMode="auto">
          <a:xfrm>
            <a:off x="6143636" y="785794"/>
            <a:ext cx="186410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одзаголовок 4"/>
          <p:cNvSpPr txBox="1">
            <a:spLocks/>
          </p:cNvSpPr>
          <p:nvPr/>
        </p:nvSpPr>
        <p:spPr>
          <a:xfrm>
            <a:off x="3357554" y="3857628"/>
            <a:ext cx="5286412" cy="235745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Чернякова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Наталья Анатольевна, заведующая отделом методического обеспечения и инновационной  деятельности библиотек Красноярской краевой детской библиотеки,</a:t>
            </a:r>
            <a:r>
              <a:rPr lang="en-US" sz="2000" dirty="0" smtClean="0"/>
              <a:t> </a:t>
            </a:r>
            <a:r>
              <a:rPr lang="en-US" sz="2000" dirty="0" smtClean="0">
                <a:hlinkClick r:id="rId3"/>
              </a:rPr>
              <a:t>nmo_kkdb@mail.ru</a:t>
            </a:r>
            <a:r>
              <a:rPr lang="ru-RU" sz="2000" dirty="0" smtClean="0"/>
              <a:t>,  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ru-RU" sz="2000" dirty="0" smtClean="0"/>
              <a:t>      тел.8-391-268-60-62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ru-RU" sz="2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http://zaozbib.ru/uploads/posts/2015-06/1433428729_zastav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28604"/>
            <a:ext cx="3083298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1378</Words>
  <Application>Microsoft Office PowerPoint</Application>
  <PresentationFormat>Экран (4:3)</PresentationFormat>
  <Paragraphs>139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Организаторы проекта:</vt:lpstr>
      <vt:lpstr>Краевой проект «Библиотечное лето»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KLSM</dc:creator>
  <cp:lastModifiedBy>KLSM</cp:lastModifiedBy>
  <cp:revision>27</cp:revision>
  <dcterms:created xsi:type="dcterms:W3CDTF">2020-03-13T04:20:40Z</dcterms:created>
  <dcterms:modified xsi:type="dcterms:W3CDTF">2022-04-21T03:37:14Z</dcterms:modified>
</cp:coreProperties>
</file>