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67" r:id="rId2"/>
    <p:sldId id="268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299" r:id="rId31"/>
    <p:sldId id="300" r:id="rId32"/>
    <p:sldId id="301" r:id="rId33"/>
    <p:sldId id="302" r:id="rId34"/>
    <p:sldId id="303" r:id="rId35"/>
    <p:sldId id="304" r:id="rId36"/>
    <p:sldId id="305" r:id="rId37"/>
    <p:sldId id="306" r:id="rId38"/>
    <p:sldId id="307" r:id="rId39"/>
    <p:sldId id="308" r:id="rId40"/>
    <p:sldId id="309" r:id="rId41"/>
    <p:sldId id="269" r:id="rId42"/>
    <p:sldId id="270" r:id="rId43"/>
    <p:sldId id="271" r:id="rId44"/>
    <p:sldId id="266" r:id="rId4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660"/>
  </p:normalViewPr>
  <p:slideViewPr>
    <p:cSldViewPr>
      <p:cViewPr varScale="1">
        <p:scale>
          <a:sx n="103" d="100"/>
          <a:sy n="103" d="100"/>
        </p:scale>
        <p:origin x="-1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85EF2B-1C0A-41E3-9607-9D600C737C8A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2CFCC-C029-42AB-869D-886210CCD4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4457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84AC0A-058E-4B5E-9A8C-C55A63DD6855}" type="datetimeFigureOut">
              <a:rPr lang="ru-RU" smtClean="0"/>
              <a:t>30.01.2022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5B788C-02C5-4F42-9D06-41CDA1F0E2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479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44409-BB70-4735-8A9C-B2238BBB204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477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7" Type="http://schemas.openxmlformats.org/officeDocument/2006/relationships/image" Target="../media/image59.jpe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kostyor.ru/archives/2-11/remes.php" TargetMode="Externa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hyperlink" Target="http://korafest.ru/wp-content/uploads/2020/02/&#1050;&#1072;&#1083;&#1080;&#1085;&#1085;&#1080;&#1082;&#1086;&#1074;&#1072;_&#1084;&#1086;&#1080;&#774;_&#1085;&#1086;&#1074;&#1099;&#1080;&#774;_&#1076;&#1077;&#1076;&#1091;&#1096;&#1082;&#1072;1-1.pdf" TargetMode="External"/><Relationship Id="rId7" Type="http://schemas.openxmlformats.org/officeDocument/2006/relationships/image" Target="../media/image89.png"/><Relationship Id="rId2" Type="http://schemas.openxmlformats.org/officeDocument/2006/relationships/hyperlink" Target="http://korafest.ru/wp-content/uploads/2020/02/&#1061;&#1086;&#1088;&#1086;&#1096;&#1086;-&#1095;&#1090;&#1086;-&#1091;-&#1084;&#1077;&#1085;&#1103;-&#1077;&#1089;&#1090;&#1100;-&#1076;&#1077;&#1076;-&#1048;&#1088;&#1072;-&#1044;&#1072;&#1085;&#1080;&#1083;&#1086;&#1074;&#1072;-1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korafest.ru/2021/02/28/short-2021-txt/" TargetMode="External"/><Relationship Id="rId5" Type="http://schemas.openxmlformats.org/officeDocument/2006/relationships/hyperlink" Target="http://korafest.ru/wp-content/uploads/2021/02/&#1044;&#1084;&#1080;&#1090;&#1088;&#1080;&#1080;&#774;-&#1057;&#1080;&#1088;&#1086;&#1090;&#1080;&#1085;.-&#1047;&#1074;&#1077;&#1079;&#1076;&#1099;-&#1074;-&#1088;&#1077;&#1082;&#1077;-.pdf" TargetMode="External"/><Relationship Id="rId4" Type="http://schemas.openxmlformats.org/officeDocument/2006/relationships/hyperlink" Target="http://korafest.ru/wp-content/uploads/2020/02/&#1054;&#1083;&#1100;&#1075;&#1072;-&#1060;&#1080;&#1082;&#1089;-&#1087;&#1072;&#1087;&#1080;&#1085;-&#1079;&#1074;&#1077;&#1088;&#1100;.pdf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8944" y="1916832"/>
            <a:ext cx="8892480" cy="1470025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Century" pitchFamily="18" charset="0"/>
              </a:rPr>
              <a:t>Папа рядом. </a:t>
            </a:r>
            <a:br>
              <a:rPr lang="ru-RU" sz="4800" dirty="0" smtClean="0">
                <a:latin typeface="Century" pitchFamily="18" charset="0"/>
              </a:rPr>
            </a:br>
            <a:r>
              <a:rPr lang="ru-RU" sz="4800" dirty="0" smtClean="0">
                <a:latin typeface="Century" pitchFamily="18" charset="0"/>
              </a:rPr>
              <a:t>Уроки родительской любви</a:t>
            </a:r>
            <a:endParaRPr lang="ru-RU" sz="4800" dirty="0">
              <a:latin typeface="Century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789040"/>
            <a:ext cx="8568952" cy="1752600"/>
          </a:xfrm>
        </p:spPr>
        <p:txBody>
          <a:bodyPr>
            <a:normAutofit/>
          </a:bodyPr>
          <a:lstStyle/>
          <a:p>
            <a:r>
              <a:rPr lang="ru-RU" sz="2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(цикл обзоров «Понедельник начинается с книг»)</a:t>
            </a:r>
            <a:endParaRPr lang="ru-RU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99792" y="6165304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Г. Красноярск, 2022, 31 января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1368152" cy="1846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42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51809" y="980728"/>
            <a:ext cx="3459027" cy="4853136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Так много хороших слов сказано про мам. А как же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папы? Такие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же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добрые, любящие, ответственные. </a:t>
            </a:r>
          </a:p>
          <a:p>
            <a:pPr marL="0" indent="0"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Может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чуточку менее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разговорчивые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не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такие эмоциональные.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Тема отцовства становится все более и более популярной, это заметно по количеству книг, которые выпускают современные издательства.</a:t>
            </a:r>
          </a:p>
          <a:p>
            <a:pPr marL="0" indent="0" algn="ctr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них показываются разные папы, но все они занимают важное место в жизни маленьких героев.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239905"/>
            <a:ext cx="5264285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7" y="4293096"/>
            <a:ext cx="50482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преддверии 23 Февраля мы решили собрать для вас книжную подборку про чудесных, прекрасных отцов. Ведь защитники бывают не только у Отечества.</a:t>
            </a:r>
          </a:p>
        </p:txBody>
      </p:sp>
    </p:spTree>
    <p:extLst>
      <p:ext uri="{BB962C8B-B14F-4D97-AF65-F5344CB8AC3E}">
        <p14:creationId xmlns:p14="http://schemas.microsoft.com/office/powerpoint/2010/main" val="287055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t="24776" r="6903" b="1999"/>
          <a:stretch/>
        </p:blipFill>
        <p:spPr>
          <a:xfrm>
            <a:off x="5953328" y="316310"/>
            <a:ext cx="2337611" cy="3457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6" t="1564" r="2638" b="61171"/>
          <a:stretch/>
        </p:blipFill>
        <p:spPr>
          <a:xfrm>
            <a:off x="4296310" y="3542458"/>
            <a:ext cx="3482472" cy="2999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https://img.labirint.ru/images/goodssets/preview_img_small_859_33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58910"/>
            <a:ext cx="2592288" cy="25483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g.labirint.ru/rcimg/81e9aec1759aace92ed337d2600213c3/1920x1080/comments_pic/1913/origin_0_a8761602f6cf4ade7e0981ec8b50e201.jpg?1554040669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7" t="6717" r="26019" b="2638"/>
          <a:stretch/>
        </p:blipFill>
        <p:spPr bwMode="auto">
          <a:xfrm rot="21127757">
            <a:off x="3148151" y="293090"/>
            <a:ext cx="2916200" cy="350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24400" r="5430" b="1999"/>
          <a:stretch/>
        </p:blipFill>
        <p:spPr>
          <a:xfrm>
            <a:off x="719214" y="3811558"/>
            <a:ext cx="2515191" cy="2957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85F952E-2732-45C9-ACE4-26EFE04C5E60}"/>
              </a:ext>
            </a:extLst>
          </p:cNvPr>
          <p:cNvSpPr txBox="1"/>
          <p:nvPr/>
        </p:nvSpPr>
        <p:spPr>
          <a:xfrm>
            <a:off x="86558" y="2692353"/>
            <a:ext cx="29485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Ирина </a:t>
            </a:r>
            <a:r>
              <a:rPr lang="ru-RU" sz="3200" dirty="0" err="1"/>
              <a:t>Зартайская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1462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my-book-shop.ru/image/product/4/38784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32083"/>
            <a:ext cx="4896544" cy="3836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babelio.com/users/AVT_Christine-Naumann-Villemin_59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16632"/>
            <a:ext cx="1800200" cy="2032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avatars.mds.yandex.net/get-mpic/5042167/img_id6840758557634737283.jpeg/ori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33430">
            <a:off x="108129" y="1345032"/>
            <a:ext cx="3259607" cy="454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CA6FD8C-D2A2-49A6-82C5-6637E1BF033D}"/>
              </a:ext>
            </a:extLst>
          </p:cNvPr>
          <p:cNvSpPr txBox="1"/>
          <p:nvPr/>
        </p:nvSpPr>
        <p:spPr>
          <a:xfrm>
            <a:off x="3934512" y="4581128"/>
            <a:ext cx="38884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Кристин </a:t>
            </a:r>
            <a:r>
              <a:rPr lang="ru-RU" sz="3200" dirty="0" err="1"/>
              <a:t>Науманн</a:t>
            </a:r>
            <a:r>
              <a:rPr lang="ru-RU" sz="3200" dirty="0"/>
              <a:t>- </a:t>
            </a:r>
            <a:r>
              <a:rPr lang="ru-RU" sz="3200" dirty="0" err="1"/>
              <a:t>Вильмен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39600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un9-54.userapi.com/c856120/v856120944/18f2e8/UOEHPv4uK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92" y="622222"/>
            <a:ext cx="4142484" cy="38071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andersen-book.kz/upload/images/28323_441288_21.jpg">
            <a:extLst>
              <a:ext uri="{FF2B5EF4-FFF2-40B4-BE49-F238E27FC236}">
                <a16:creationId xmlns="" xmlns:a16="http://schemas.microsoft.com/office/drawing/2014/main" id="{737EF0DE-D188-407E-AF3C-C0FD7EE4E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587309"/>
            <a:ext cx="4601787" cy="41459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988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my-book-shop.ru/image/product/6/38784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64002"/>
            <a:ext cx="4680520" cy="39626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tatic.my-shop.ru/product/f5/388/3878465.jpg">
            <a:extLst>
              <a:ext uri="{FF2B5EF4-FFF2-40B4-BE49-F238E27FC236}">
                <a16:creationId xmlns="" xmlns:a16="http://schemas.microsoft.com/office/drawing/2014/main" id="{97F9898F-B803-43C1-B22B-AE7EC1B70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08176"/>
            <a:ext cx="4464495" cy="41090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8011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my-book-shop.ru/image/product/8/3878465.jpg">
            <a:extLst>
              <a:ext uri="{FF2B5EF4-FFF2-40B4-BE49-F238E27FC236}">
                <a16:creationId xmlns="" xmlns:a16="http://schemas.microsoft.com/office/drawing/2014/main" id="{024B5F1F-9FA7-44CB-B4FE-CCA2F3035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412776"/>
            <a:ext cx="4248472" cy="4390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" t="6268" r="4110" b="1466"/>
          <a:stretch/>
        </p:blipFill>
        <p:spPr>
          <a:xfrm>
            <a:off x="179512" y="332656"/>
            <a:ext cx="3744416" cy="4495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70595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cikolatatadindakitaplar.com/img/yazar/fb0b8fc27d6411419666f7f7726c6aa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70069"/>
            <a:ext cx="3120720" cy="197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im0-tub-ru.yandex.net/i?id=5bfda04daec69149685334ec68028c76-l&amp;ref=rim&amp;n=13&amp;w=640&amp;h=6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08" y="207582"/>
            <a:ext cx="4198384" cy="4803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7" t="2668" r="2413" b="28532"/>
          <a:stretch/>
        </p:blipFill>
        <p:spPr>
          <a:xfrm rot="21295303">
            <a:off x="4090774" y="2926803"/>
            <a:ext cx="2720138" cy="314720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76256" y="2325916"/>
            <a:ext cx="22677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Лиана Шнайдер</a:t>
            </a:r>
          </a:p>
        </p:txBody>
      </p:sp>
    </p:spTree>
    <p:extLst>
      <p:ext uri="{BB962C8B-B14F-4D97-AF65-F5344CB8AC3E}">
        <p14:creationId xmlns:p14="http://schemas.microsoft.com/office/powerpoint/2010/main" val="2845537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mpic/5279099/img_id1315352039222340412.jpeg/or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0935"/>
            <a:ext cx="4536504" cy="36821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3F20F37-2FEB-4543-B37F-F43BF06370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5" t="8145" r="1587" b="-3352"/>
          <a:stretch/>
        </p:blipFill>
        <p:spPr>
          <a:xfrm>
            <a:off x="4860032" y="1412776"/>
            <a:ext cx="3888432" cy="44176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48909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44" t="8843" r="1456" b="-952"/>
          <a:stretch/>
        </p:blipFill>
        <p:spPr>
          <a:xfrm>
            <a:off x="179512" y="520068"/>
            <a:ext cx="4176464" cy="49929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4" descr="https://alpinabook.ru/resize/1200x590/upload/iblock/e03/e0357a9af2595ac11a3ea8634289423a.jpg">
            <a:extLst>
              <a:ext uri="{FF2B5EF4-FFF2-40B4-BE49-F238E27FC236}">
                <a16:creationId xmlns="" xmlns:a16="http://schemas.microsoft.com/office/drawing/2014/main" id="{AD4ED729-B455-47DD-9D75-9A4FEB9BE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708920"/>
            <a:ext cx="5148064" cy="36131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047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alpinabook.ru/resize/1200x590/upload/iblock/d8f/d8f1ee59215146f4953d08b96c994e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9"/>
            <a:ext cx="5112568" cy="33469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16" t="2675" r="2773" b="2470"/>
          <a:stretch/>
        </p:blipFill>
        <p:spPr>
          <a:xfrm>
            <a:off x="4860032" y="1389888"/>
            <a:ext cx="4176464" cy="4672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607223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s://g3.dcdn.lt/images/pix/lina-zutaute-6559718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91" y="109729"/>
            <a:ext cx="3098157" cy="30816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" t="1467" r="903" b="26800"/>
          <a:stretch/>
        </p:blipFill>
        <p:spPr>
          <a:xfrm>
            <a:off x="3419872" y="184716"/>
            <a:ext cx="3888432" cy="4623416"/>
          </a:xfrm>
          <a:prstGeom prst="rect">
            <a:avLst/>
          </a:prstGeom>
        </p:spPr>
      </p:pic>
      <p:pic>
        <p:nvPicPr>
          <p:cNvPr id="4098" name="Picture 2" descr="https://3.bp.blogspot.com/-Wn9WZvhiz3s/W18mj6srNbI/AAAAAAAAFvE/6JBfKYREB7ELp2Jtvhz1wG5JCDbbQoBywCLcBGAs/s1600/IMG_396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077072"/>
            <a:ext cx="2858209" cy="2637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6320" y="3191392"/>
            <a:ext cx="24208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Лина </a:t>
            </a:r>
            <a:r>
              <a:rPr lang="ru-RU" sz="3200" dirty="0" err="1"/>
              <a:t>Жутауте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474935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1" t="-2531" r="25043" b="5474"/>
          <a:stretch/>
        </p:blipFill>
        <p:spPr>
          <a:xfrm>
            <a:off x="395536" y="188640"/>
            <a:ext cx="3840624" cy="3936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00" t="11102" r="1018" b="1467"/>
          <a:stretch/>
        </p:blipFill>
        <p:spPr>
          <a:xfrm>
            <a:off x="4572000" y="2348880"/>
            <a:ext cx="4302938" cy="4271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54400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69" t="2533" r="2458" b="1866"/>
          <a:stretch/>
        </p:blipFill>
        <p:spPr>
          <a:xfrm>
            <a:off x="179512" y="188640"/>
            <a:ext cx="4176464" cy="4792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5" t="5082" r="9509" b="1238"/>
          <a:stretch/>
        </p:blipFill>
        <p:spPr>
          <a:xfrm>
            <a:off x="4644008" y="2181829"/>
            <a:ext cx="4176464" cy="43578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55918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46" t="5332" r="4060" b="2666"/>
          <a:stretch/>
        </p:blipFill>
        <p:spPr>
          <a:xfrm>
            <a:off x="251520" y="296949"/>
            <a:ext cx="3960440" cy="42841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7" t="7796" r="1841" b="-2555"/>
          <a:stretch/>
        </p:blipFill>
        <p:spPr>
          <a:xfrm>
            <a:off x="4644008" y="2060848"/>
            <a:ext cx="4176464" cy="4515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75422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89" t="4800" r="1326" b="2133"/>
          <a:stretch/>
        </p:blipFill>
        <p:spPr>
          <a:xfrm>
            <a:off x="179512" y="260648"/>
            <a:ext cx="4320480" cy="46614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66" t="3200" r="2080" b="3601"/>
          <a:stretch/>
        </p:blipFill>
        <p:spPr>
          <a:xfrm>
            <a:off x="4572000" y="836712"/>
            <a:ext cx="4397565" cy="5879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6372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pbs.twimg.com/profile_images/704823602437345280/OS6o4Uf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40" y="325982"/>
            <a:ext cx="2847832" cy="29639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xn--80aaph2avkn4e.xn--p1ai/wa-data/public/shop/products/67/71/7167/images/19218/19218.750x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884" y="655782"/>
            <a:ext cx="4124523" cy="54319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5AE88B0-25DE-4AD3-9830-822552A3093C}"/>
              </a:ext>
            </a:extLst>
          </p:cNvPr>
          <p:cNvSpPr txBox="1"/>
          <p:nvPr/>
        </p:nvSpPr>
        <p:spPr>
          <a:xfrm>
            <a:off x="228601" y="3568101"/>
            <a:ext cx="37545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Джессика Скотт </a:t>
            </a:r>
            <a:r>
              <a:rPr lang="ru-RU" sz="3200" dirty="0" err="1"/>
              <a:t>Керрин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1322698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0" t="3034" r="5226" b="8589"/>
          <a:stretch/>
        </p:blipFill>
        <p:spPr>
          <a:xfrm>
            <a:off x="251520" y="465828"/>
            <a:ext cx="4168617" cy="62368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3" t="14245" r="6793" b="4277"/>
          <a:stretch/>
        </p:blipFill>
        <p:spPr>
          <a:xfrm>
            <a:off x="4274259" y="465827"/>
            <a:ext cx="3703019" cy="6003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37129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7" t="1995" r="7700" b="9042"/>
          <a:stretch/>
        </p:blipFill>
        <p:spPr>
          <a:xfrm>
            <a:off x="251521" y="474453"/>
            <a:ext cx="3883854" cy="61506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7" t="9932" r="4764" b="3534"/>
          <a:stretch/>
        </p:blipFill>
        <p:spPr>
          <a:xfrm>
            <a:off x="4427984" y="548680"/>
            <a:ext cx="4541082" cy="615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114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9" t="9200" r="4677" b="1867"/>
          <a:stretch/>
        </p:blipFill>
        <p:spPr>
          <a:xfrm>
            <a:off x="4021940" y="388186"/>
            <a:ext cx="4294476" cy="623689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5" t="1349" r="7043" b="9434"/>
          <a:stretch/>
        </p:blipFill>
        <p:spPr>
          <a:xfrm>
            <a:off x="251521" y="425295"/>
            <a:ext cx="3739836" cy="619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7834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9" t="1880" r="6986" b="9395"/>
          <a:stretch/>
        </p:blipFill>
        <p:spPr>
          <a:xfrm>
            <a:off x="323528" y="387672"/>
            <a:ext cx="4223327" cy="611371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7" t="10399" r="4486" b="4399"/>
          <a:stretch/>
        </p:blipFill>
        <p:spPr>
          <a:xfrm>
            <a:off x="4546854" y="387671"/>
            <a:ext cx="4129602" cy="611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599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2" t="3791" r="6942" b="9291"/>
          <a:stretch/>
        </p:blipFill>
        <p:spPr>
          <a:xfrm>
            <a:off x="323528" y="311327"/>
            <a:ext cx="3953017" cy="610672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3" t="10534" r="5668" b="1467"/>
          <a:stretch/>
        </p:blipFill>
        <p:spPr>
          <a:xfrm>
            <a:off x="4231256" y="311327"/>
            <a:ext cx="4445200" cy="610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4569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5" t="2667" r="3873" b="9733"/>
          <a:stretch/>
        </p:blipFill>
        <p:spPr>
          <a:xfrm>
            <a:off x="395536" y="352475"/>
            <a:ext cx="4033881" cy="60742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7" t="9467" r="5155" b="9600"/>
          <a:stretch/>
        </p:blipFill>
        <p:spPr>
          <a:xfrm>
            <a:off x="4429417" y="352475"/>
            <a:ext cx="4463063" cy="607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3888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4" t="1999" r="4299" b="10000"/>
          <a:stretch/>
        </p:blipFill>
        <p:spPr>
          <a:xfrm>
            <a:off x="323528" y="411478"/>
            <a:ext cx="4176464" cy="61187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1" t="10667" r="5507" b="2399"/>
          <a:stretch/>
        </p:blipFill>
        <p:spPr>
          <a:xfrm>
            <a:off x="4716016" y="411477"/>
            <a:ext cx="4248472" cy="611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374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9" t="9467" r="5242" b="2133"/>
          <a:stretch/>
        </p:blipFill>
        <p:spPr>
          <a:xfrm>
            <a:off x="259494" y="486573"/>
            <a:ext cx="3880457" cy="53600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693A692-36A5-4DC9-8C3C-C21A8EEAB2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1" t="1999" r="7505" b="10000"/>
          <a:stretch/>
        </p:blipFill>
        <p:spPr>
          <a:xfrm>
            <a:off x="4283968" y="561756"/>
            <a:ext cx="4104455" cy="553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4642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 descr="https://mybookland.ru/wp-content/uploads/2018/01/SHokoladnyj-hirurg1.jpg"/>
          <p:cNvSpPr>
            <a:spLocks noChangeAspect="1" noChangeArrowheads="1"/>
          </p:cNvSpPr>
          <p:nvPr/>
        </p:nvSpPr>
        <p:spPr bwMode="auto">
          <a:xfrm>
            <a:off x="230981" y="7938"/>
            <a:ext cx="2286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3178"/>
            <a:ext cx="4283968" cy="3362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AutoShape 8" descr="https://mybookland.ru/wp-content/uploads/2018/01/SHokoladnyj-hirurg2.jpg"/>
          <p:cNvSpPr>
            <a:spLocks noChangeAspect="1" noChangeArrowheads="1"/>
          </p:cNvSpPr>
          <p:nvPr/>
        </p:nvSpPr>
        <p:spPr bwMode="auto">
          <a:xfrm>
            <a:off x="116681" y="-144463"/>
            <a:ext cx="2286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360680"/>
            <a:ext cx="5075896" cy="40515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0" name="Picture 2" descr="https://bookcity.uk/upload/iblock/c70/c706dfceaaad0274f9f356db9dc3c91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5" r="13131"/>
          <a:stretch/>
        </p:blipFill>
        <p:spPr bwMode="auto">
          <a:xfrm>
            <a:off x="5104980" y="1358544"/>
            <a:ext cx="3649991" cy="5269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s://www.culture.ru/storage/images/58a6d8c1cb971eb0c89d1d6aac9e9843/16191c1aa2da6bce96dba493c79ae6e4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462" y="154372"/>
            <a:ext cx="2111168" cy="18229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929976" y="10302"/>
            <a:ext cx="21095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Анна Ремез</a:t>
            </a:r>
          </a:p>
        </p:txBody>
      </p:sp>
      <p:sp>
        <p:nvSpPr>
          <p:cNvPr id="2" name="Прямоугольник 1"/>
          <p:cNvSpPr/>
          <p:nvPr/>
        </p:nvSpPr>
        <p:spPr>
          <a:xfrm rot="10800000" flipV="1">
            <a:off x="1609008" y="4763828"/>
            <a:ext cx="36758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  <a:hlinkClick r:id="rId6"/>
              </a:rPr>
              <a:t>https://</a:t>
            </a:r>
            <a:r>
              <a:rPr lang="en-US" dirty="0" smtClean="0">
                <a:solidFill>
                  <a:srgbClr val="002060"/>
                </a:solidFill>
                <a:hlinkClick r:id="rId6"/>
              </a:rPr>
              <a:t>www.kostyor.ru/archives/2-11/remes.php</a:t>
            </a:r>
            <a:endParaRPr lang="ru-RU" dirty="0" smtClean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Picture 2" descr="Журнал Костер. Февраль 2011 год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81" y="4636655"/>
            <a:ext cx="1378025" cy="206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802535" y="5569444"/>
            <a:ext cx="34823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«Костёр» №11, 2011 г.</a:t>
            </a:r>
          </a:p>
        </p:txBody>
      </p:sp>
    </p:spTree>
    <p:extLst>
      <p:ext uri="{BB962C8B-B14F-4D97-AF65-F5344CB8AC3E}">
        <p14:creationId xmlns:p14="http://schemas.microsoft.com/office/powerpoint/2010/main" val="245841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0" t="534" r="3168" b="11200"/>
          <a:stretch/>
        </p:blipFill>
        <p:spPr>
          <a:xfrm rot="21322354">
            <a:off x="2946972" y="387478"/>
            <a:ext cx="3564300" cy="5789142"/>
          </a:xfrm>
          <a:prstGeom prst="rect">
            <a:avLst/>
          </a:prstGeom>
        </p:spPr>
      </p:pic>
      <p:pic>
        <p:nvPicPr>
          <p:cNvPr id="1026" name="Picture 2" descr="https://sun9-9.userapi.com/impg/nZfji3MSw8TnK25vg0IPC6yHPg9F9Qvpy_RVCw/RCkK4CaARJQ.jpg?size=486x604&amp;quality=96&amp;sign=0a02b1b3a6f67c495450e6d0a12c2b3f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339" y="98519"/>
            <a:ext cx="2475634" cy="2856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067" y="2820329"/>
            <a:ext cx="26711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Любовь </a:t>
            </a:r>
          </a:p>
          <a:p>
            <a:pPr algn="ctr"/>
            <a:r>
              <a:rPr lang="ru-RU" sz="3200" dirty="0"/>
              <a:t>Ерёмина - </a:t>
            </a:r>
            <a:r>
              <a:rPr lang="ru-RU" sz="3200" dirty="0" err="1"/>
              <a:t>Ношин</a:t>
            </a:r>
            <a:endParaRPr lang="ru-RU" sz="3200" dirty="0"/>
          </a:p>
        </p:txBody>
      </p:sp>
      <p:pic>
        <p:nvPicPr>
          <p:cNvPr id="4" name="Picture 2" descr="Автор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3" b="7876"/>
          <a:stretch/>
        </p:blipFill>
        <p:spPr bwMode="auto">
          <a:xfrm>
            <a:off x="137160" y="305698"/>
            <a:ext cx="2562632" cy="214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444208" y="3309631"/>
            <a:ext cx="2699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Ксения </a:t>
            </a:r>
            <a:r>
              <a:rPr lang="ru-RU" sz="3200" dirty="0" err="1"/>
              <a:t>Валаханович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4001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8" t="2132" r="4299" b="12666"/>
          <a:stretch/>
        </p:blipFill>
        <p:spPr>
          <a:xfrm>
            <a:off x="179512" y="301752"/>
            <a:ext cx="2808311" cy="42519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2" t="12800" r="5102" b="1733"/>
          <a:stretch/>
        </p:blipFill>
        <p:spPr>
          <a:xfrm>
            <a:off x="3017059" y="324321"/>
            <a:ext cx="2799577" cy="424862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0115630A-DF60-48CA-B351-466AADE6AA9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" t="-1200" b="12533"/>
          <a:stretch/>
        </p:blipFill>
        <p:spPr>
          <a:xfrm>
            <a:off x="5816636" y="1256146"/>
            <a:ext cx="3327364" cy="5107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820497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12932" r="5431" b="2402"/>
          <a:stretch/>
        </p:blipFill>
        <p:spPr>
          <a:xfrm>
            <a:off x="4269486" y="166993"/>
            <a:ext cx="4118937" cy="58521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8" t="1867" r="1328" b="12684"/>
          <a:stretch/>
        </p:blipFill>
        <p:spPr>
          <a:xfrm>
            <a:off x="467544" y="166993"/>
            <a:ext cx="3801943" cy="58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6997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66357"/>
            <a:ext cx="88569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Читаем </a:t>
            </a:r>
            <a:r>
              <a:rPr lang="ru-RU" sz="4400" dirty="0" smtClean="0"/>
              <a:t>ещё о папах и </a:t>
            </a:r>
            <a:r>
              <a:rPr lang="ru-RU" sz="4400" dirty="0"/>
              <a:t>дедушках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1813" y="1307593"/>
            <a:ext cx="743971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Гвидо Ван </a:t>
            </a:r>
            <a:r>
              <a:rPr lang="ru-RU" dirty="0" err="1"/>
              <a:t>Генехтен</a:t>
            </a:r>
            <a:r>
              <a:rPr lang="ru-RU" dirty="0"/>
              <a:t> «Мы с папой молодцы!»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err="1"/>
              <a:t>Кэйко</a:t>
            </a:r>
            <a:r>
              <a:rPr lang="ru-RU" dirty="0"/>
              <a:t> </a:t>
            </a:r>
            <a:r>
              <a:rPr lang="ru-RU" dirty="0" err="1"/>
              <a:t>Каити</a:t>
            </a:r>
            <a:r>
              <a:rPr lang="ru-RU" dirty="0"/>
              <a:t> «Спасибо, папа!»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err="1"/>
              <a:t>Пржемислав</a:t>
            </a:r>
            <a:r>
              <a:rPr lang="ru-RU" dirty="0"/>
              <a:t> </a:t>
            </a:r>
            <a:r>
              <a:rPr lang="ru-RU" dirty="0" err="1"/>
              <a:t>Вехтерович</a:t>
            </a:r>
            <a:r>
              <a:rPr lang="ru-RU" dirty="0"/>
              <a:t> «Счастливый день с папой»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Ольга Вербицкая «Я тебя найду»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Сюзанна Вебер «Паша и папа», «Паша и папа говорят о животных», «Паша и папа в дороге»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Наталья Карпова «Я расскажу про дедушку»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Джин Рейган «Как сидеть с дедушкой»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Хельга </a:t>
            </a:r>
            <a:r>
              <a:rPr lang="ru-RU" dirty="0" err="1"/>
              <a:t>Банш</a:t>
            </a:r>
            <a:r>
              <a:rPr lang="ru-RU" dirty="0"/>
              <a:t> «Папины кошки»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Рене </a:t>
            </a:r>
            <a:r>
              <a:rPr lang="ru-RU" dirty="0" err="1"/>
              <a:t>Гуишу</a:t>
            </a:r>
            <a:r>
              <a:rPr lang="ru-RU" dirty="0"/>
              <a:t> «Самый лучший папа»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Михаил Барановский «Я воспитываю папу», «Я воспитываю папу – 2»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dirty="0" err="1"/>
              <a:t>Мерсер</a:t>
            </a:r>
            <a:r>
              <a:rPr lang="ru-RU" dirty="0"/>
              <a:t> Майер «Папин помощник»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dirty="0" err="1"/>
              <a:t>Бундур</a:t>
            </a:r>
            <a:r>
              <a:rPr lang="ru-RU" dirty="0"/>
              <a:t> Олег  «Как воспитывать папу: пособие для начинающих детей»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Рут </a:t>
            </a:r>
            <a:r>
              <a:rPr lang="ru-RU" dirty="0" err="1"/>
              <a:t>Стайлс</a:t>
            </a:r>
            <a:r>
              <a:rPr lang="ru-RU" dirty="0"/>
              <a:t> </a:t>
            </a:r>
            <a:r>
              <a:rPr lang="ru-RU" dirty="0" err="1"/>
              <a:t>Ганнет</a:t>
            </a:r>
            <a:r>
              <a:rPr lang="ru-RU" dirty="0"/>
              <a:t> «Папин дракон»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 Квентин Гребан,  «Папа, а почему зебры не катаются на роликах?»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 Ирина </a:t>
            </a:r>
            <a:r>
              <a:rPr lang="ru-RU" dirty="0" err="1"/>
              <a:t>Зартайская</a:t>
            </a:r>
            <a:r>
              <a:rPr lang="ru-RU" dirty="0"/>
              <a:t>  «Мой папа самый </a:t>
            </a:r>
            <a:r>
              <a:rPr lang="ru-RU" dirty="0" err="1"/>
              <a:t>лучш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 Уильям </a:t>
            </a:r>
            <a:r>
              <a:rPr lang="ru-RU" dirty="0" err="1"/>
              <a:t>МакКлири</a:t>
            </a:r>
            <a:r>
              <a:rPr lang="ru-RU" dirty="0"/>
              <a:t> «История про волка»</a:t>
            </a:r>
          </a:p>
        </p:txBody>
      </p:sp>
    </p:spTree>
    <p:extLst>
      <p:ext uri="{BB962C8B-B14F-4D97-AF65-F5344CB8AC3E}">
        <p14:creationId xmlns:p14="http://schemas.microsoft.com/office/powerpoint/2010/main" val="33866091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Виктор </a:t>
            </a:r>
            <a:r>
              <a:rPr lang="ru-RU" dirty="0" err="1" smtClean="0"/>
              <a:t>Голявкин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«Мой добрый папа»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i="1" dirty="0" smtClean="0"/>
              <a:t>«Возвращались домой солдаты. Но мой папа, мой добрый папа, он никогда не вернётся»</a:t>
            </a:r>
            <a:endParaRPr lang="ru-RU" sz="1800" i="1" dirty="0"/>
          </a:p>
        </p:txBody>
      </p:sp>
      <p:pic>
        <p:nvPicPr>
          <p:cNvPr id="8" name="Содержимое 7" descr="Рисунок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95605" y="499301"/>
            <a:ext cx="3870640" cy="5400610"/>
          </a:xfrm>
        </p:spPr>
      </p:pic>
      <p:pic>
        <p:nvPicPr>
          <p:cNvPr id="1027" name="Picture 3" descr="C:\Users\Библиотекарь\Downloads\XQZPvV8KlW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071810"/>
            <a:ext cx="3615246" cy="2564345"/>
          </a:xfrm>
          <a:prstGeom prst="rect">
            <a:avLst/>
          </a:prstGeom>
          <a:noFill/>
        </p:spPr>
      </p:pic>
      <p:pic>
        <p:nvPicPr>
          <p:cNvPr id="1028" name="Picture 4" descr="C:\Users\Библиотекарь\Downloads\51170_1.jpg"/>
          <p:cNvPicPr>
            <a:picLocks noChangeAspect="1" noChangeArrowheads="1"/>
          </p:cNvPicPr>
          <p:nvPr/>
        </p:nvPicPr>
        <p:blipFill>
          <a:blip r:embed="rId4"/>
          <a:srcRect l="14937" t="10761" r="13365" b="5837"/>
          <a:stretch>
            <a:fillRect/>
          </a:stretch>
        </p:blipFill>
        <p:spPr bwMode="auto">
          <a:xfrm>
            <a:off x="7143768" y="4357694"/>
            <a:ext cx="1825126" cy="23574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0855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Аркадий </a:t>
            </a:r>
            <a:r>
              <a:rPr lang="ru-RU" dirty="0" err="1" smtClean="0"/>
              <a:t>Минчковский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«Десять дней одни втроём»</a:t>
            </a:r>
            <a:endParaRPr lang="ru-RU" dirty="0"/>
          </a:p>
        </p:txBody>
      </p:sp>
      <p:pic>
        <p:nvPicPr>
          <p:cNvPr id="5" name="Содержимое 4" descr="16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5050" y="643731"/>
            <a:ext cx="5111750" cy="511175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i="1" dirty="0" smtClean="0"/>
              <a:t>«Так или иначе – живём мы на даче»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 l="15875" t="11759" r="56343" b="50611"/>
          <a:stretch>
            <a:fillRect/>
          </a:stretch>
        </p:blipFill>
        <p:spPr bwMode="auto">
          <a:xfrm>
            <a:off x="142844" y="2500306"/>
            <a:ext cx="3929090" cy="2993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9126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Нобуко</a:t>
            </a:r>
            <a:r>
              <a:rPr lang="ru-RU" dirty="0" smtClean="0"/>
              <a:t> </a:t>
            </a:r>
            <a:r>
              <a:rPr lang="ru-RU" dirty="0" err="1" smtClean="0"/>
              <a:t>Итикава</a:t>
            </a:r>
            <a:endParaRPr lang="ru-RU" dirty="0"/>
          </a:p>
        </p:txBody>
      </p:sp>
      <p:pic>
        <p:nvPicPr>
          <p:cNvPr id="5" name="Содержимое 4" descr="Безымянный.png"/>
          <p:cNvPicPr>
            <a:picLocks noGrp="1" noChangeAspect="1"/>
          </p:cNvPicPr>
          <p:nvPr>
            <p:ph idx="1"/>
          </p:nvPr>
        </p:nvPicPr>
        <p:blipFill>
          <a:blip r:embed="rId2"/>
          <a:srcRect l="1879"/>
          <a:stretch>
            <a:fillRect/>
          </a:stretch>
        </p:blipFill>
        <p:spPr>
          <a:xfrm>
            <a:off x="4857752" y="502444"/>
            <a:ext cx="3729473" cy="585311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i="1" dirty="0" smtClean="0"/>
              <a:t>«Прежде чем что-то делать, надо в точности представить себе, как ты это сделаешь»</a:t>
            </a:r>
          </a:p>
        </p:txBody>
      </p:sp>
      <p:pic>
        <p:nvPicPr>
          <p:cNvPr id="2050" name="Picture 2" descr="C:\Users\Библиотекарь\Downloads\1-18150-1508748051-26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714620"/>
            <a:ext cx="4071966" cy="30527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5988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370000"/>
          </a:xfrm>
        </p:spPr>
        <p:txBody>
          <a:bodyPr>
            <a:noAutofit/>
          </a:bodyPr>
          <a:lstStyle/>
          <a:p>
            <a:r>
              <a:rPr lang="ru-RU" dirty="0" smtClean="0"/>
              <a:t>Евгений Мамонтов</a:t>
            </a:r>
            <a:br>
              <a:rPr lang="ru-RU" dirty="0" smtClean="0"/>
            </a:br>
            <a:r>
              <a:rPr lang="ru-RU" dirty="0" smtClean="0"/>
              <a:t>«Приключения Славки Щукина. 33 рассказа про враньё»</a:t>
            </a:r>
          </a:p>
        </p:txBody>
      </p:sp>
      <p:pic>
        <p:nvPicPr>
          <p:cNvPr id="5" name="Содержимое 4" descr="priklyucheniya slavki shchukin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33773" y="273050"/>
            <a:ext cx="4394303" cy="585311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571612"/>
            <a:ext cx="3008313" cy="4554551"/>
          </a:xfrm>
        </p:spPr>
        <p:txBody>
          <a:bodyPr>
            <a:normAutofit/>
          </a:bodyPr>
          <a:lstStyle/>
          <a:p>
            <a:r>
              <a:rPr lang="ru-RU" sz="1800" i="1" dirty="0" smtClean="0"/>
              <a:t>«Папа у меня очень рассеянный. Особенно когда он работает. Когда сидит и пишет какую-нибудь статью. Он тогда на все мои вопросы отвечает, не думая»</a:t>
            </a:r>
          </a:p>
        </p:txBody>
      </p:sp>
    </p:spTree>
    <p:extLst>
      <p:ext uri="{BB962C8B-B14F-4D97-AF65-F5344CB8AC3E}">
        <p14:creationId xmlns:p14="http://schemas.microsoft.com/office/powerpoint/2010/main" val="327383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Дмитрий Ищенко</a:t>
            </a:r>
            <a:br>
              <a:rPr lang="ru-RU" dirty="0" smtClean="0"/>
            </a:br>
            <a:r>
              <a:rPr lang="ru-RU" dirty="0" smtClean="0"/>
              <a:t>«В поисках мальчишеского бога»</a:t>
            </a:r>
            <a:endParaRPr lang="ru-RU" dirty="0"/>
          </a:p>
        </p:txBody>
      </p:sp>
      <p:pic>
        <p:nvPicPr>
          <p:cNvPr id="5" name="Содержимое 4" descr="scale_1200.png"/>
          <p:cNvPicPr>
            <a:picLocks noGrp="1" noChangeAspect="1"/>
          </p:cNvPicPr>
          <p:nvPr>
            <p:ph idx="1"/>
          </p:nvPr>
        </p:nvPicPr>
        <p:blipFill>
          <a:blip r:embed="rId2"/>
          <a:srcRect r="46956"/>
          <a:stretch>
            <a:fillRect/>
          </a:stretch>
        </p:blipFill>
        <p:spPr>
          <a:xfrm>
            <a:off x="4500562" y="601054"/>
            <a:ext cx="3640156" cy="565589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i="1" dirty="0" smtClean="0"/>
              <a:t>«- А ты не верил, что здесь хорошо… - откидываясь назад, произнёс отец.</a:t>
            </a:r>
          </a:p>
          <a:p>
            <a:r>
              <a:rPr lang="ru-RU" sz="1800" i="1" dirty="0" smtClean="0"/>
              <a:t>- Был неправ, - миролюбиво согласился я»</a:t>
            </a:r>
          </a:p>
        </p:txBody>
      </p:sp>
      <p:pic>
        <p:nvPicPr>
          <p:cNvPr id="18434" name="Picture 2" descr="https://img.labirint.ru/rcimg/fb2dfe7bbca8589b1881a4ea836a4635/1920x1080/comments_pic/2002/origin_7_69a8c9f2a4d446d55d2fa71a7b128211.jpg?1578851106"/>
          <p:cNvPicPr>
            <a:picLocks noChangeAspect="1" noChangeArrowheads="1"/>
          </p:cNvPicPr>
          <p:nvPr/>
        </p:nvPicPr>
        <p:blipFill>
          <a:blip r:embed="rId3"/>
          <a:srcRect r="1593"/>
          <a:stretch>
            <a:fillRect/>
          </a:stretch>
        </p:blipFill>
        <p:spPr bwMode="auto">
          <a:xfrm>
            <a:off x="642910" y="3071810"/>
            <a:ext cx="2571768" cy="34845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310003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Татьяна Меньщикова</a:t>
            </a:r>
            <a:br>
              <a:rPr lang="ru-RU" dirty="0" smtClean="0"/>
            </a:br>
            <a:r>
              <a:rPr lang="ru-RU" dirty="0" smtClean="0"/>
              <a:t>«Мой отец зажигал звёзды»</a:t>
            </a:r>
            <a:endParaRPr lang="ru-RU" dirty="0"/>
          </a:p>
        </p:txBody>
      </p:sp>
      <p:pic>
        <p:nvPicPr>
          <p:cNvPr id="6" name="Содержимое 5" descr="Безымянный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95447" y="273050"/>
            <a:ext cx="3870955" cy="585311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1800" i="1" dirty="0" smtClean="0"/>
              <a:t>«Это как будто не совсем мой папа. Этот папа какой-то тёплый. К такому даже можно прийти и рассказать, что у тебя сегодня случилось и как всё запутано в школе и вообще… И попросить совета»</a:t>
            </a:r>
          </a:p>
        </p:txBody>
      </p:sp>
      <p:pic>
        <p:nvPicPr>
          <p:cNvPr id="19458" name="Picture 2" descr="https://iknigi.net/books_files/online_html/169648/i_0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000504"/>
            <a:ext cx="3500462" cy="27706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359240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Паола</a:t>
            </a:r>
            <a:r>
              <a:rPr lang="ru-RU" dirty="0" smtClean="0"/>
              <a:t> </a:t>
            </a:r>
            <a:r>
              <a:rPr lang="ru-RU" dirty="0" err="1" smtClean="0"/>
              <a:t>Дзаннонер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«Шесть балерин на одного папу»</a:t>
            </a:r>
            <a:endParaRPr lang="ru-RU" dirty="0"/>
          </a:p>
        </p:txBody>
      </p:sp>
      <p:pic>
        <p:nvPicPr>
          <p:cNvPr id="5" name="Содержимое 4" descr="601318011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36504" y="273050"/>
            <a:ext cx="4588841" cy="585311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i="1" dirty="0" smtClean="0"/>
              <a:t>«Ничего не поделаешь: папа в ярости. Правда, злится он по своему. Не кричит, не угрожает, не мечет молнии  и уж тем более не машет кулаками. Он сидит, нахмурившись, говорит тихим ледяным голосом. Он скорее разочарован, чем разгневан. Лучше бы уж кричал, а не сидел так спокойно, заставляя </a:t>
            </a:r>
            <a:r>
              <a:rPr lang="ru-RU" sz="1800" i="1" dirty="0" err="1" smtClean="0"/>
              <a:t>Бьянку</a:t>
            </a:r>
            <a:r>
              <a:rPr lang="ru-RU" sz="1800" i="1" dirty="0" smtClean="0"/>
              <a:t> бояться и чувствовать себя виноватой»</a:t>
            </a:r>
          </a:p>
        </p:txBody>
      </p:sp>
    </p:spTree>
    <p:extLst>
      <p:ext uri="{BB962C8B-B14F-4D97-AF65-F5344CB8AC3E}">
        <p14:creationId xmlns:p14="http://schemas.microsoft.com/office/powerpoint/2010/main" val="20220516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3008313" cy="1162050"/>
          </a:xfrm>
        </p:spPr>
        <p:txBody>
          <a:bodyPr/>
          <a:lstStyle/>
          <a:p>
            <a:r>
              <a:rPr lang="ru-RU" dirty="0" smtClean="0"/>
              <a:t>Юлия Кузнецова</a:t>
            </a:r>
            <a:br>
              <a:rPr lang="ru-RU" dirty="0" smtClean="0"/>
            </a:br>
            <a:r>
              <a:rPr lang="ru-RU" dirty="0" smtClean="0"/>
              <a:t>«Где папа?»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i="1" dirty="0" smtClean="0"/>
              <a:t>«Моя школа – как клетка, которая всё время складывается. Каждый день происходит что-то такое, что может раздавить. Только не получится у клетки меня раздавить. Потому что рядом папа, и он ловит клетку за ручку,  едва она начинает складываться. И спасает меня»</a:t>
            </a:r>
          </a:p>
        </p:txBody>
      </p:sp>
      <p:pic>
        <p:nvPicPr>
          <p:cNvPr id="21508" name="Picture 4" descr="https://img.labirint.ru/rcimg/fde56cc51680d6e137296b79510d55e5/1920x1080/comments_pic/1323/8_e69b878aeb534975627e1a1ba0f82329_1370437427.jpg?137043745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9375" t="8898" r="53125" b="46610"/>
          <a:stretch>
            <a:fillRect/>
          </a:stretch>
        </p:blipFill>
        <p:spPr bwMode="auto">
          <a:xfrm>
            <a:off x="1571604" y="4429132"/>
            <a:ext cx="2428892" cy="2125281"/>
          </a:xfrm>
          <a:prstGeom prst="rect">
            <a:avLst/>
          </a:prstGeom>
          <a:noFill/>
        </p:spPr>
      </p:pic>
      <p:pic>
        <p:nvPicPr>
          <p:cNvPr id="1026" name="Picture 2" descr="C:\Users\kkdb_user\Downloads\IMG_20220125_163315.jpg"/>
          <p:cNvPicPr>
            <a:picLocks noChangeAspect="1" noChangeArrowheads="1"/>
          </p:cNvPicPr>
          <p:nvPr/>
        </p:nvPicPr>
        <p:blipFill>
          <a:blip r:embed="rId3" cstate="print"/>
          <a:srcRect l="6615" t="4807" r="3426"/>
          <a:stretch>
            <a:fillRect/>
          </a:stretch>
        </p:blipFill>
        <p:spPr bwMode="auto">
          <a:xfrm>
            <a:off x="4429124" y="142852"/>
            <a:ext cx="4572032" cy="2662777"/>
          </a:xfrm>
          <a:prstGeom prst="rect">
            <a:avLst/>
          </a:prstGeom>
          <a:noFill/>
        </p:spPr>
      </p:pic>
      <p:pic>
        <p:nvPicPr>
          <p:cNvPr id="5" name="Содержимое 4" descr="23216889-uliya-kuznecova-gde-papa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143372" y="1785926"/>
            <a:ext cx="3104447" cy="4727585"/>
          </a:xfrm>
        </p:spPr>
      </p:pic>
    </p:spTree>
    <p:extLst>
      <p:ext uri="{BB962C8B-B14F-4D97-AF65-F5344CB8AC3E}">
        <p14:creationId xmlns:p14="http://schemas.microsoft.com/office/powerpoint/2010/main" val="9077008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Мария </a:t>
            </a:r>
            <a:r>
              <a:rPr lang="ru-RU" dirty="0" err="1" smtClean="0"/>
              <a:t>Парр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«Тоня </a:t>
            </a:r>
            <a:r>
              <a:rPr lang="ru-RU" dirty="0" err="1" smtClean="0"/>
              <a:t>Глиммердал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5" name="Содержимое 4" descr="102190209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06723" y="273050"/>
            <a:ext cx="4048403" cy="585311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1800" i="1" dirty="0" smtClean="0"/>
              <a:t>«Если ты папа, то ты навсегда папа. Ты не можешь перестать быть папой, потому что случилось что-нибудь глупое или плохое!»</a:t>
            </a:r>
          </a:p>
          <a:p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 l="27782" t="18815" r="37822" b="27092"/>
          <a:stretch>
            <a:fillRect/>
          </a:stretch>
        </p:blipFill>
        <p:spPr bwMode="auto">
          <a:xfrm>
            <a:off x="428596" y="3286124"/>
            <a:ext cx="3634020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047756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42844" y="0"/>
            <a:ext cx="8858312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ru-RU" b="1" i="1" dirty="0" smtClean="0"/>
              <a:t>Двух одинаковых пап не наёдешь, - у каждого он – неповторимый. В детской литературе тоже разные папы. Суровые и добродушные, мягкие и строгие, весёлые и замкнутые. Тем интереснее с ними знакомиться!</a:t>
            </a:r>
          </a:p>
          <a:p>
            <a:pPr marR="0" lvl="0" fontAlgn="base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endParaRPr lang="ru-RU" sz="400" dirty="0" smtClean="0"/>
          </a:p>
          <a:p>
            <a:pPr marR="0" lvl="0" fontAlgn="base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r>
              <a:rPr lang="ru-RU" sz="1400" dirty="0" smtClean="0"/>
              <a:t>Алексин Анатолий «Самый счастливый день»</a:t>
            </a:r>
          </a:p>
          <a:p>
            <a:pPr marR="0" lvl="0" fontAlgn="base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r>
              <a:rPr lang="ru-RU" sz="1400" dirty="0" smtClean="0"/>
              <a:t>Андрианова Ирина «Мой сумасшедший папа»</a:t>
            </a:r>
          </a:p>
          <a:p>
            <a:pPr lvl="0" fontAlgn="base">
              <a:spcAft>
                <a:spcPct val="0"/>
              </a:spcAft>
            </a:pPr>
            <a:r>
              <a:rPr lang="ru-RU" sz="1400" dirty="0" smtClean="0"/>
              <a:t>Барановский Михаил «Я воспитываю папу»</a:t>
            </a:r>
          </a:p>
          <a:p>
            <a:pPr lvl="0" fontAlgn="base">
              <a:spcAft>
                <a:spcPct val="0"/>
              </a:spcAft>
            </a:pPr>
            <a:r>
              <a:rPr lang="ru-RU" sz="1400" dirty="0" err="1" smtClean="0"/>
              <a:t>Бёрдселл</a:t>
            </a:r>
            <a:r>
              <a:rPr lang="ru-RU" sz="1400" dirty="0" smtClean="0"/>
              <a:t> Джинн «</a:t>
            </a:r>
            <a:r>
              <a:rPr lang="ru-RU" sz="1400" dirty="0" err="1" smtClean="0"/>
              <a:t>Пендервики</a:t>
            </a:r>
            <a:r>
              <a:rPr lang="ru-RU" sz="1400" dirty="0" smtClean="0"/>
              <a:t> на улице </a:t>
            </a:r>
            <a:r>
              <a:rPr lang="ru-RU" sz="1400" dirty="0" err="1" smtClean="0"/>
              <a:t>Гардем</a:t>
            </a:r>
            <a:r>
              <a:rPr lang="ru-RU" sz="1400" dirty="0" smtClean="0"/>
              <a:t>»</a:t>
            </a:r>
          </a:p>
          <a:p>
            <a:pPr lvl="0" fontAlgn="base">
              <a:spcAft>
                <a:spcPct val="0"/>
              </a:spcAft>
            </a:pPr>
            <a:r>
              <a:rPr lang="ru-RU" sz="1400" dirty="0" smtClean="0"/>
              <a:t>Вербицкая Ольга «Папа и я»</a:t>
            </a:r>
          </a:p>
          <a:p>
            <a:pPr fontAlgn="base">
              <a:spcAft>
                <a:spcPct val="0"/>
              </a:spcAft>
            </a:pPr>
            <a:r>
              <a:rPr lang="ru-RU" sz="1400" dirty="0" err="1" smtClean="0"/>
              <a:t>Вийра</a:t>
            </a:r>
            <a:r>
              <a:rPr lang="ru-RU" sz="1400" dirty="0" smtClean="0"/>
              <a:t> Юрий «Мой папа – Мюнхгаузен»</a:t>
            </a:r>
          </a:p>
          <a:p>
            <a:pPr fontAlgn="base">
              <a:spcAft>
                <a:spcPct val="0"/>
              </a:spcAft>
            </a:pPr>
            <a:r>
              <a:rPr lang="ru-RU" sz="1400" dirty="0" err="1" smtClean="0"/>
              <a:t>Войе</a:t>
            </a:r>
            <a:r>
              <a:rPr lang="ru-RU" sz="1400" dirty="0" smtClean="0"/>
              <a:t> </a:t>
            </a:r>
            <a:r>
              <a:rPr lang="ru-RU" sz="1400" dirty="0" err="1" smtClean="0"/>
              <a:t>Свен</a:t>
            </a:r>
            <a:r>
              <a:rPr lang="ru-RU" sz="1400" dirty="0" smtClean="0"/>
              <a:t> «Как папа стал маленьким»</a:t>
            </a:r>
          </a:p>
          <a:p>
            <a:pPr lvl="0" fontAlgn="base">
              <a:spcAft>
                <a:spcPct val="0"/>
              </a:spcAft>
            </a:pPr>
            <a:r>
              <a:rPr lang="ru-RU" sz="1400" dirty="0" smtClean="0"/>
              <a:t>Гайдар Аркадий «Чук и Гек»</a:t>
            </a:r>
          </a:p>
          <a:p>
            <a:pPr lvl="0" fontAlgn="base">
              <a:spcAft>
                <a:spcPct val="0"/>
              </a:spcAft>
            </a:pPr>
            <a:r>
              <a:rPr lang="ru-RU" sz="1400" dirty="0" smtClean="0"/>
              <a:t>Гайдар Аркадий «Голубая чашка»</a:t>
            </a:r>
          </a:p>
          <a:p>
            <a:pPr marR="0" lvl="0" fontAlgn="base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r>
              <a:rPr lang="ru-RU" sz="1400" dirty="0" err="1" smtClean="0"/>
              <a:t>Грипе</a:t>
            </a:r>
            <a:r>
              <a:rPr lang="ru-RU" sz="1400" dirty="0" smtClean="0"/>
              <a:t> Мария «Папа Пелерин» </a:t>
            </a:r>
          </a:p>
          <a:p>
            <a:pPr fontAlgn="base">
              <a:spcAft>
                <a:spcPct val="0"/>
              </a:spcAft>
            </a:pPr>
            <a:r>
              <a:rPr lang="ru-RU" sz="1400" dirty="0" err="1" smtClean="0"/>
              <a:t>Доцук</a:t>
            </a:r>
            <a:r>
              <a:rPr lang="ru-RU" sz="1400" dirty="0" smtClean="0"/>
              <a:t> Дарья «Невидимый папа»</a:t>
            </a:r>
          </a:p>
          <a:p>
            <a:pPr fontAlgn="base">
              <a:spcAft>
                <a:spcPct val="0"/>
              </a:spcAft>
            </a:pPr>
            <a:r>
              <a:rPr lang="ru-RU" sz="1400" dirty="0" smtClean="0"/>
              <a:t>Драгунская Ксения «Большая меховая папа»</a:t>
            </a:r>
          </a:p>
          <a:p>
            <a:pPr lvl="0" fontAlgn="base">
              <a:spcAft>
                <a:spcPct val="0"/>
              </a:spcAft>
            </a:pPr>
            <a:r>
              <a:rPr lang="ru-RU" sz="1400" dirty="0" smtClean="0"/>
              <a:t>Драгунский Виктор «Денискины рассказы»</a:t>
            </a:r>
          </a:p>
          <a:p>
            <a:pPr fontAlgn="base">
              <a:spcAft>
                <a:spcPct val="0"/>
              </a:spcAft>
            </a:pPr>
            <a:r>
              <a:rPr lang="ru-RU" sz="1400" dirty="0" err="1" smtClean="0"/>
              <a:t>Железников</a:t>
            </a:r>
            <a:r>
              <a:rPr lang="ru-RU" sz="1400" dirty="0" smtClean="0"/>
              <a:t> Владимир «Путешественник с багажом»</a:t>
            </a:r>
          </a:p>
          <a:p>
            <a:pPr lvl="0" fontAlgn="base">
              <a:spcAft>
                <a:spcPct val="0"/>
              </a:spcAft>
            </a:pPr>
            <a:r>
              <a:rPr lang="ru-RU" sz="1400" dirty="0" smtClean="0"/>
              <a:t>Киселёв Владимир «Девочка и </a:t>
            </a:r>
            <a:r>
              <a:rPr lang="ru-RU" sz="1400" dirty="0" err="1" smtClean="0"/>
              <a:t>птицелёт</a:t>
            </a:r>
            <a:r>
              <a:rPr lang="ru-RU" sz="1400" dirty="0" smtClean="0"/>
              <a:t>»</a:t>
            </a:r>
          </a:p>
          <a:p>
            <a:pPr fontAlgn="base">
              <a:spcAft>
                <a:spcPct val="0"/>
              </a:spcAft>
            </a:pPr>
            <a:r>
              <a:rPr lang="ru-RU" sz="1400" dirty="0" smtClean="0"/>
              <a:t>Клима </a:t>
            </a:r>
            <a:r>
              <a:rPr lang="ru-RU" sz="1400" dirty="0" err="1" smtClean="0"/>
              <a:t>Габриэле</a:t>
            </a:r>
            <a:r>
              <a:rPr lang="ru-RU" sz="1400" dirty="0" smtClean="0"/>
              <a:t> «Комната волка»</a:t>
            </a:r>
          </a:p>
          <a:p>
            <a:pPr marR="0" lvl="0" fontAlgn="base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r>
              <a:rPr lang="ru-RU" sz="1400" dirty="0" err="1" smtClean="0"/>
              <a:t>Кутявина</a:t>
            </a:r>
            <a:r>
              <a:rPr lang="ru-RU" sz="1400" dirty="0" smtClean="0"/>
              <a:t> Елена «Мой папа любит джаз»</a:t>
            </a:r>
          </a:p>
          <a:p>
            <a:pPr fontAlgn="base">
              <a:spcAft>
                <a:spcPct val="0"/>
              </a:spcAft>
            </a:pPr>
            <a:r>
              <a:rPr lang="ru-RU" sz="1400" dirty="0" err="1" smtClean="0"/>
              <a:t>Ласкин</a:t>
            </a:r>
            <a:r>
              <a:rPr lang="ru-RU" sz="1400" dirty="0" smtClean="0"/>
              <a:t> Семён «Саня </a:t>
            </a:r>
            <a:r>
              <a:rPr lang="ru-RU" sz="1400" dirty="0" err="1" smtClean="0"/>
              <a:t>Дырочкин</a:t>
            </a:r>
            <a:r>
              <a:rPr lang="ru-RU" sz="1400" dirty="0" smtClean="0"/>
              <a:t> – человек семейный»</a:t>
            </a:r>
          </a:p>
          <a:p>
            <a:pPr fontAlgn="base">
              <a:spcAft>
                <a:spcPct val="0"/>
              </a:spcAft>
            </a:pPr>
            <a:r>
              <a:rPr lang="ru-RU" sz="1400" dirty="0" err="1" smtClean="0"/>
              <a:t>Макгоуэн</a:t>
            </a:r>
            <a:r>
              <a:rPr lang="ru-RU" sz="1400" dirty="0" smtClean="0"/>
              <a:t> </a:t>
            </a:r>
            <a:r>
              <a:rPr lang="ru-RU" sz="1400" dirty="0" err="1" smtClean="0"/>
              <a:t>Энтони</a:t>
            </a:r>
            <a:r>
              <a:rPr lang="ru-RU" sz="1400" dirty="0" smtClean="0"/>
              <a:t> «Щука», «Барсук»</a:t>
            </a:r>
          </a:p>
          <a:p>
            <a:pPr marR="0" lvl="0" fontAlgn="base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r>
              <a:rPr lang="ru-RU" sz="1400" dirty="0" err="1" smtClean="0"/>
              <a:t>Маньяс</a:t>
            </a:r>
            <a:r>
              <a:rPr lang="ru-RU" sz="1400" dirty="0" smtClean="0"/>
              <a:t> Педро «Тайная жизнь Ребекки </a:t>
            </a:r>
            <a:r>
              <a:rPr lang="ru-RU" sz="1400" dirty="0" err="1" smtClean="0"/>
              <a:t>Парадайз</a:t>
            </a:r>
            <a:r>
              <a:rPr lang="ru-RU" sz="1400" dirty="0" smtClean="0"/>
              <a:t>»</a:t>
            </a:r>
          </a:p>
          <a:p>
            <a:pPr lvl="0" fontAlgn="base">
              <a:spcAft>
                <a:spcPct val="0"/>
              </a:spcAft>
            </a:pPr>
            <a:r>
              <a:rPr lang="ru-RU" sz="1400" dirty="0" err="1" smtClean="0"/>
              <a:t>Нёстлингер</a:t>
            </a:r>
            <a:r>
              <a:rPr lang="ru-RU" sz="1400" dirty="0" smtClean="0"/>
              <a:t> Кристине «Само собой и вообще»</a:t>
            </a:r>
          </a:p>
          <a:p>
            <a:pPr lvl="0" fontAlgn="base">
              <a:spcAft>
                <a:spcPct val="0"/>
              </a:spcAft>
            </a:pPr>
            <a:r>
              <a:rPr lang="ru-RU" sz="1400" dirty="0" err="1" smtClean="0"/>
              <a:t>Нильсон</a:t>
            </a:r>
            <a:r>
              <a:rPr lang="ru-RU" sz="1400" dirty="0" smtClean="0"/>
              <a:t> Моне «</a:t>
            </a:r>
            <a:r>
              <a:rPr lang="ru-RU" sz="1400" dirty="0" err="1" smtClean="0"/>
              <a:t>Семла</a:t>
            </a:r>
            <a:r>
              <a:rPr lang="ru-RU" sz="1400" dirty="0" smtClean="0"/>
              <a:t> и Гордон: папа с большими ботинками»</a:t>
            </a:r>
          </a:p>
          <a:p>
            <a:pPr fontAlgn="base">
              <a:spcAft>
                <a:spcPct val="0"/>
              </a:spcAft>
            </a:pPr>
            <a:r>
              <a:rPr lang="ru-RU" sz="1400" dirty="0" err="1" smtClean="0"/>
              <a:t>Ожич</a:t>
            </a:r>
            <a:r>
              <a:rPr lang="ru-RU" sz="1400" dirty="0" smtClean="0"/>
              <a:t> Елена «Мой папа-мальчик»</a:t>
            </a:r>
          </a:p>
          <a:p>
            <a:pPr fontAlgn="base">
              <a:spcAft>
                <a:spcPct val="0"/>
              </a:spcAft>
            </a:pPr>
            <a:r>
              <a:rPr lang="ru-RU" sz="1400" dirty="0" smtClean="0"/>
              <a:t>Рихтер </a:t>
            </a:r>
            <a:r>
              <a:rPr lang="ru-RU" sz="1400" dirty="0" err="1" smtClean="0"/>
              <a:t>Ютта</a:t>
            </a:r>
            <a:r>
              <a:rPr lang="ru-RU" sz="1400" dirty="0" smtClean="0"/>
              <a:t> «Щучье лето»</a:t>
            </a:r>
          </a:p>
          <a:p>
            <a:pPr lvl="0" fontAlgn="base">
              <a:spcAft>
                <a:spcPct val="0"/>
              </a:spcAft>
            </a:pPr>
            <a:r>
              <a:rPr lang="ru-RU" sz="1400" dirty="0" err="1" smtClean="0"/>
              <a:t>Старк</a:t>
            </a:r>
            <a:r>
              <a:rPr lang="ru-RU" sz="1400" dirty="0" smtClean="0"/>
              <a:t> </a:t>
            </a:r>
            <a:r>
              <a:rPr lang="ru-RU" sz="1400" dirty="0" err="1" smtClean="0"/>
              <a:t>Ульф</a:t>
            </a:r>
            <a:r>
              <a:rPr lang="ru-RU" sz="1400" dirty="0" smtClean="0"/>
              <a:t> «Пусть танцуют белые медведи»</a:t>
            </a:r>
          </a:p>
          <a:p>
            <a:pPr marR="0" lvl="0" fontAlgn="base">
              <a:lnSpc>
                <a:spcPct val="100000"/>
              </a:lnSpc>
              <a:spcAft>
                <a:spcPct val="0"/>
              </a:spcAft>
              <a:buClrTx/>
              <a:buSzTx/>
              <a:tabLst/>
            </a:pPr>
            <a:r>
              <a:rPr lang="ru-RU" sz="1400" dirty="0" err="1" smtClean="0"/>
              <a:t>Цхай</a:t>
            </a:r>
            <a:r>
              <a:rPr lang="ru-RU" sz="1400" dirty="0" smtClean="0"/>
              <a:t> Максим «Про папу»</a:t>
            </a:r>
          </a:p>
        </p:txBody>
      </p:sp>
    </p:spTree>
    <p:extLst>
      <p:ext uri="{BB962C8B-B14F-4D97-AF65-F5344CB8AC3E}">
        <p14:creationId xmlns:p14="http://schemas.microsoft.com/office/powerpoint/2010/main" val="36826019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204213"/>
            <a:ext cx="8229600" cy="1143000"/>
          </a:xfrm>
        </p:spPr>
        <p:txBody>
          <a:bodyPr/>
          <a:lstStyle/>
          <a:p>
            <a:r>
              <a:rPr lang="ru-RU" dirty="0" smtClean="0"/>
              <a:t>Образ папы в коротких рассказах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48721" y="2348880"/>
            <a:ext cx="3816424" cy="342125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1600" u="sng" dirty="0" smtClean="0">
                <a:latin typeface="Times New Roman" pitchFamily="18" charset="0"/>
                <a:cs typeface="Times New Roman" pitchFamily="18" charset="0"/>
              </a:rPr>
              <a:t>Библиография</a:t>
            </a:r>
          </a:p>
          <a:p>
            <a:pPr marL="0" indent="0"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Григорьева Елена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Почему я родился//Полное погружение: сборник рассказов.-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Вып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№ 9.- Москва: Волчок, 2021.- С.14-19.- (Рассказы Волчка)</a:t>
            </a:r>
          </a:p>
          <a:p>
            <a:pPr marL="0" indent="0"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Дорофеев Александр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У меня в груди Анюта//Добрые письма: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сборник рассказов.-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Вып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№ 10.-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Москва: Волчок, 2021.-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С.13-28.-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(Рассказы Волчка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Зартайская Ирина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Мой папа//Письмо с подснежником.-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Вып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№ 3.- Москва: Волчок,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2019.- С.42-44.-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(Рассказы Волчка)</a:t>
            </a:r>
          </a:p>
          <a:p>
            <a:pPr>
              <a:buFontTx/>
              <a:buChar char="-"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26" b="8575"/>
          <a:stretch/>
        </p:blipFill>
        <p:spPr bwMode="auto">
          <a:xfrm>
            <a:off x="539552" y="3169917"/>
            <a:ext cx="4068181" cy="3437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12406" y="836712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Сборники издательства «Волчок».            Серия «Рассказы Волчка»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56792"/>
            <a:ext cx="1076302" cy="1384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8" t="8233" r="6067" b="65366"/>
          <a:stretch/>
        </p:blipFill>
        <p:spPr bwMode="auto">
          <a:xfrm>
            <a:off x="1379116" y="1556792"/>
            <a:ext cx="3292129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048721" y="1264539"/>
            <a:ext cx="38838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Отличный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вариант для чтения в папино отсутствие или папами 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ночь -  короткие рассказы.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3272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204213"/>
            <a:ext cx="8229600" cy="1143000"/>
          </a:xfrm>
        </p:spPr>
        <p:txBody>
          <a:bodyPr/>
          <a:lstStyle/>
          <a:p>
            <a:r>
              <a:rPr lang="ru-RU" dirty="0" smtClean="0"/>
              <a:t>Образ папы в коротких рассказах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44402" y="872805"/>
            <a:ext cx="3920086" cy="598654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500" b="1" u="sng" dirty="0" smtClean="0">
                <a:latin typeface="Times New Roman" pitchFamily="18" charset="0"/>
                <a:cs typeface="Times New Roman" pitchFamily="18" charset="0"/>
              </a:rPr>
              <a:t>Фестиваль 2020</a:t>
            </a:r>
          </a:p>
          <a:p>
            <a:pPr marL="0" indent="0">
              <a:buNone/>
            </a:pPr>
            <a:endParaRPr lang="ru-RU" sz="1500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Данилова Ира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«Хорошо, что у меня есть дед»</a:t>
            </a:r>
          </a:p>
          <a:p>
            <a:pPr marL="0" indent="0">
              <a:buNone/>
            </a:pPr>
            <a:r>
              <a:rPr lang="en-US" sz="1500" dirty="0">
                <a:latin typeface="Times New Roman" pitchFamily="18" charset="0"/>
                <a:cs typeface="Times New Roman" pitchFamily="18" charset="0"/>
                <a:hlinkClick r:id="rId2"/>
              </a:rPr>
              <a:t>http://korafest.ru/wp-content/uploads/2020/02/</a:t>
            </a:r>
            <a:r>
              <a:rPr lang="ru-RU" sz="1500" dirty="0">
                <a:latin typeface="Times New Roman" pitchFamily="18" charset="0"/>
                <a:cs typeface="Times New Roman" pitchFamily="18" charset="0"/>
                <a:hlinkClick r:id="rId2"/>
              </a:rPr>
              <a:t>Хорошо-что-у-меня-есть-дед-Ира-Данилова-1.</a:t>
            </a:r>
            <a:r>
              <a:rPr lang="en-US" sz="1500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pdf</a:t>
            </a: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Калашникова  Наталья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«Мой новый дедушка»</a:t>
            </a:r>
          </a:p>
          <a:p>
            <a:pPr marL="0" indent="0">
              <a:buNone/>
            </a:pPr>
            <a:r>
              <a:rPr lang="en-US" sz="1500" dirty="0">
                <a:latin typeface="Times New Roman" pitchFamily="18" charset="0"/>
                <a:cs typeface="Times New Roman" pitchFamily="18" charset="0"/>
                <a:hlinkClick r:id="rId3"/>
              </a:rPr>
              <a:t>http://korafest.ru/wp-content/uploads/2020/02/</a:t>
            </a:r>
            <a:r>
              <a:rPr lang="ru-RU" sz="1500" dirty="0">
                <a:latin typeface="Times New Roman" pitchFamily="18" charset="0"/>
                <a:cs typeface="Times New Roman" pitchFamily="18" charset="0"/>
                <a:hlinkClick r:id="rId3"/>
              </a:rPr>
              <a:t>Калинникова_мой_новый_дедушка1-1.</a:t>
            </a:r>
            <a:r>
              <a:rPr lang="en-US" sz="1500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pdf</a:t>
            </a: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Фикс Ольга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«Папин зверь»</a:t>
            </a:r>
          </a:p>
          <a:p>
            <a:pPr marL="0" indent="0">
              <a:buNone/>
            </a:pPr>
            <a:r>
              <a:rPr lang="en-US" sz="1500" dirty="0">
                <a:latin typeface="Times New Roman" pitchFamily="18" charset="0"/>
                <a:cs typeface="Times New Roman" pitchFamily="18" charset="0"/>
                <a:hlinkClick r:id="rId4"/>
              </a:rPr>
              <a:t>http://korafest.ru/wp-content/uploads/2020/02/</a:t>
            </a:r>
            <a:r>
              <a:rPr lang="ru-RU" sz="1500" dirty="0">
                <a:latin typeface="Times New Roman" pitchFamily="18" charset="0"/>
                <a:cs typeface="Times New Roman" pitchFamily="18" charset="0"/>
                <a:hlinkClick r:id="rId4"/>
              </a:rPr>
              <a:t>Ольга-Фикс-папин-зверь.</a:t>
            </a:r>
            <a:r>
              <a:rPr lang="en-US" sz="1500" dirty="0" err="1" smtClean="0">
                <a:latin typeface="Times New Roman" pitchFamily="18" charset="0"/>
                <a:cs typeface="Times New Roman" pitchFamily="18" charset="0"/>
                <a:hlinkClick r:id="rId4"/>
              </a:rPr>
              <a:t>pdf</a:t>
            </a: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500" b="1" u="sng" dirty="0" smtClean="0">
                <a:latin typeface="Times New Roman" pitchFamily="18" charset="0"/>
                <a:cs typeface="Times New Roman" pitchFamily="18" charset="0"/>
              </a:rPr>
              <a:t>Фестиваль 2021</a:t>
            </a:r>
          </a:p>
          <a:p>
            <a:pPr marL="0" indent="0">
              <a:buNone/>
            </a:pPr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Сиротин Дмитрий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«Звёзды в реке»</a:t>
            </a:r>
          </a:p>
          <a:p>
            <a:pPr marL="0" indent="0">
              <a:buNone/>
            </a:pPr>
            <a:r>
              <a:rPr lang="en-US" sz="1500" dirty="0">
                <a:latin typeface="Times New Roman" pitchFamily="18" charset="0"/>
                <a:cs typeface="Times New Roman" pitchFamily="18" charset="0"/>
                <a:hlinkClick r:id="rId5"/>
              </a:rPr>
              <a:t>http://korafest.ru/wp-content/uploads/2021/02/</a:t>
            </a:r>
            <a:r>
              <a:rPr lang="ru-RU" sz="1500" dirty="0">
                <a:latin typeface="Times New Roman" pitchFamily="18" charset="0"/>
                <a:cs typeface="Times New Roman" pitchFamily="18" charset="0"/>
                <a:hlinkClick r:id="rId5"/>
              </a:rPr>
              <a:t>Дмитрий-Сиротин.-Звезды-в-реке-.</a:t>
            </a:r>
            <a:r>
              <a:rPr lang="en-US" sz="1500" dirty="0" err="1" smtClean="0">
                <a:latin typeface="Times New Roman" pitchFamily="18" charset="0"/>
                <a:cs typeface="Times New Roman" pitchFamily="18" charset="0"/>
                <a:hlinkClick r:id="rId5"/>
              </a:rPr>
              <a:t>pdf</a:t>
            </a: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65512" y="1301509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Фестиваль короткого рассказа «КОРА»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2708920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«Кора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— это фестиваль короткого рассказа, который придумали писатель Алексей Олейников и главный библиотекарь Центральной городской детской библиотеки им. А.П. Гайдара города Москвы Татьяна Рудишина при активном участии директора библиотеки Надежды Эрихман.</a:t>
            </a:r>
          </a:p>
          <a:p>
            <a:pPr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Зачем такой фестиваль нужен?</a:t>
            </a:r>
          </a:p>
          <a:p>
            <a:pPr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Потому что рассказы есть, а слова такого нет — скажем, перефразируя старый анекдот. Потому что нет ничего лучше короткого рассказа для того, чтобы зажечь интерес в читателях. Он как поцелуй на морозе. Как роза в кварце. Как ледяной осколок Снежной королевы прямо в сердце. Как теплый персик январской ночью. Как падающая в море звезда. Короткие рассказы — квинтэссенция писательского мастерства его вершина. И этот жанр сейчас несправедливо забыт.</a:t>
            </a:r>
          </a:p>
          <a:p>
            <a:pPr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Для кого эти рассказы?</a:t>
            </a:r>
          </a:p>
          <a:p>
            <a:pPr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Для детей и юношества, как писали раньше. Для учителей литературы, библиотекарей, издателей, критиков, специалистов по развитию детского чтения. Но в первую очередь — для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детей».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Сайт Фестиваля </a:t>
            </a:r>
            <a:r>
              <a:rPr lang="ru-RU" sz="1200" dirty="0">
                <a:latin typeface="Times New Roman" pitchFamily="18" charset="0"/>
                <a:cs typeface="Times New Roman" pitchFamily="18" charset="0"/>
                <a:hlinkClick r:id="rId6"/>
              </a:rPr>
              <a:t>http://korafest.ru/2021/02/28/short-2021-txt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  <a:hlinkClick r:id="rId6"/>
              </a:rPr>
              <a:t>/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6881"/>
            <a:ext cx="2448271" cy="193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60773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85000"/>
                    </a14:imgEffect>
                    <a14:imgEffect>
                      <a14:brightnessContrast bright="2000" contrast="-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" y="764704"/>
            <a:ext cx="9016983" cy="6020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7227" y="-44330"/>
            <a:ext cx="8229600" cy="8367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Образ папы в стихах</a:t>
            </a:r>
            <a:br>
              <a:rPr lang="ru-RU" dirty="0" smtClean="0"/>
            </a:br>
            <a:r>
              <a:rPr lang="ru-RU" sz="2700" dirty="0" smtClean="0"/>
              <a:t>Фестиваль «Кора-Стих» 2021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16475" y="1110882"/>
            <a:ext cx="3034680" cy="532859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b="1" dirty="0"/>
              <a:t>Папин </a:t>
            </a:r>
            <a:r>
              <a:rPr lang="ru-RU" b="1" dirty="0" smtClean="0"/>
              <a:t>секрет</a:t>
            </a:r>
          </a:p>
          <a:p>
            <a:pPr marL="0" indent="0">
              <a:buNone/>
            </a:pPr>
            <a:r>
              <a:rPr lang="ru-RU" b="1" dirty="0" smtClean="0"/>
              <a:t>(короткий список)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dirty="0"/>
              <a:t>Мне бабушка открыла</a:t>
            </a:r>
          </a:p>
          <a:p>
            <a:pPr marL="0" indent="0">
              <a:buNone/>
            </a:pPr>
            <a:r>
              <a:rPr lang="ru-RU" dirty="0"/>
              <a:t>Вчера большой секрет,</a:t>
            </a:r>
          </a:p>
          <a:p>
            <a:pPr marL="0" indent="0">
              <a:buNone/>
            </a:pPr>
            <a:r>
              <a:rPr lang="ru-RU" dirty="0"/>
              <a:t>Что папе тоже было</a:t>
            </a:r>
          </a:p>
          <a:p>
            <a:pPr marL="0" indent="0">
              <a:buNone/>
            </a:pPr>
            <a:r>
              <a:rPr lang="ru-RU" dirty="0"/>
              <a:t>Когда-то восемь лет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Он, как и все мальчишки,</a:t>
            </a:r>
          </a:p>
          <a:p>
            <a:pPr marL="0" indent="0">
              <a:buNone/>
            </a:pPr>
            <a:r>
              <a:rPr lang="ru-RU" dirty="0"/>
              <a:t>Порой озорничал</a:t>
            </a:r>
          </a:p>
          <a:p>
            <a:pPr marL="0" indent="0">
              <a:buNone/>
            </a:pPr>
            <a:r>
              <a:rPr lang="ru-RU" dirty="0"/>
              <a:t>И прыгал, как мартышка,</a:t>
            </a:r>
          </a:p>
          <a:p>
            <a:pPr marL="0" indent="0">
              <a:buNone/>
            </a:pPr>
            <a:r>
              <a:rPr lang="ru-RU" dirty="0"/>
              <a:t>И двойки получал.</a:t>
            </a:r>
          </a:p>
          <a:p>
            <a:pPr marL="0" indent="0">
              <a:buNone/>
            </a:pPr>
            <a:r>
              <a:rPr lang="ru-RU" dirty="0"/>
              <a:t>Ленился на зарядке,</a:t>
            </a:r>
          </a:p>
          <a:p>
            <a:pPr marL="0" indent="0">
              <a:buNone/>
            </a:pPr>
            <a:r>
              <a:rPr lang="ru-RU" dirty="0"/>
              <a:t>Лицо не умывал</a:t>
            </a:r>
          </a:p>
          <a:p>
            <a:pPr marL="0" indent="0">
              <a:buNone/>
            </a:pPr>
            <a:r>
              <a:rPr lang="ru-RU" dirty="0"/>
              <a:t>И чёртиков в тетрадке</a:t>
            </a:r>
          </a:p>
          <a:p>
            <a:pPr marL="0" indent="0">
              <a:buNone/>
            </a:pPr>
            <a:r>
              <a:rPr lang="ru-RU" dirty="0"/>
              <a:t>Частенько рисовал.</a:t>
            </a:r>
          </a:p>
          <a:p>
            <a:pPr marL="0" indent="0">
              <a:buNone/>
            </a:pPr>
            <a:r>
              <a:rPr lang="ru-RU" dirty="0"/>
              <a:t>Я папиным секретом</a:t>
            </a:r>
          </a:p>
          <a:p>
            <a:pPr marL="0" indent="0">
              <a:buNone/>
            </a:pPr>
            <a:r>
              <a:rPr lang="ru-RU" dirty="0"/>
              <a:t>Ужасно удивлён,</a:t>
            </a:r>
          </a:p>
          <a:p>
            <a:pPr marL="0" indent="0">
              <a:buNone/>
            </a:pPr>
            <a:r>
              <a:rPr lang="ru-RU" dirty="0"/>
              <a:t>Ведь именно за это</a:t>
            </a:r>
          </a:p>
          <a:p>
            <a:pPr marL="0" indent="0">
              <a:buNone/>
            </a:pPr>
            <a:r>
              <a:rPr lang="ru-RU" dirty="0"/>
              <a:t>Меня ругает он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         (Владимир Бредихин)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8644" y="1112910"/>
            <a:ext cx="511544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«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Кора-Стих 2021»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— это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осенний брат-близнец Кора-Рассказ,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фестиваль больших стихов.  Когда мы говорим большие — мы имеем в виду большие в сравнении с привычными стихами для детей. Поэмы, эпические симфонии, тематические циклы, объединенные одним героем или темой.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Потому что у нас много отличных поэтов, которые пишут для дошкольников, меньше — для младших школьников, и совсем нет поэтов, которые пишут в стихах для подростков. А стихи — это совсем другой тип текста, если повезет и читатель совпадает со стихом, то тогда строчки поэта входят  в кровоток, они идут с человеком всю жизнь. Он шепчет их в лифте или тамбуре поезда, иногда засыпает с ними в голове или вспоминает, когда смотрит на ясную звезду, взошедшую над железнодорожными путями. Стихи — это удивительные случайности, которые иногда происходят с людьми, падающие в карманы звезды.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Ну, а еще потому, что у нас почти исчезла традиция больших эпических поэм — таких, как «Краденое солнце» Чуковского или «Кит и кот» Заходера.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Это стихи для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детей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юношества,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учителей литературы, библиотекарей, издателей, критиков, специалистов по развитию детского чтения. Но в первую очередь — для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детей».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3280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58844"/>
            <a:ext cx="8229600" cy="4940312"/>
          </a:xfrm>
        </p:spPr>
        <p:txBody>
          <a:bodyPr>
            <a:normAutofit/>
          </a:bodyPr>
          <a:lstStyle/>
          <a:p>
            <a:pPr algn="l">
              <a:spcBef>
                <a:spcPct val="20000"/>
              </a:spcBef>
            </a:pPr>
            <a:r>
              <a:rPr lang="ru-RU" sz="3200" i="1" dirty="0" smtClean="0">
                <a:latin typeface="+mn-lt"/>
                <a:ea typeface="+mn-ea"/>
                <a:cs typeface="+mn-cs"/>
              </a:rPr>
              <a:t>«…детские книги должны заканчиваться хорошо. Добро должно побеждать зло. Потому что в детстве нужно сделать прививку доброты. Сработает, не сработает эта прививка – никто не знает. Но её надо сделать»</a:t>
            </a:r>
            <a:br>
              <a:rPr lang="ru-RU" sz="3200" i="1" dirty="0" smtClean="0">
                <a:latin typeface="+mn-lt"/>
                <a:ea typeface="+mn-ea"/>
                <a:cs typeface="+mn-cs"/>
              </a:rPr>
            </a:br>
            <a:r>
              <a:rPr lang="ru-RU" sz="3200" i="1" dirty="0" smtClean="0">
                <a:latin typeface="+mn-lt"/>
                <a:ea typeface="+mn-ea"/>
                <a:cs typeface="+mn-cs"/>
              </a:rPr>
              <a:t/>
            </a:r>
            <a:br>
              <a:rPr lang="ru-RU" sz="3200" i="1" dirty="0" smtClean="0">
                <a:latin typeface="+mn-lt"/>
                <a:ea typeface="+mn-ea"/>
                <a:cs typeface="+mn-cs"/>
              </a:rPr>
            </a:br>
            <a:r>
              <a:rPr lang="ru-RU" sz="3200" i="1" dirty="0" smtClean="0">
                <a:latin typeface="+mn-lt"/>
                <a:ea typeface="+mn-ea"/>
                <a:cs typeface="+mn-cs"/>
              </a:rPr>
              <a:t>                                           </a:t>
            </a:r>
            <a:r>
              <a:rPr lang="ru-RU" sz="2800" i="1" dirty="0" smtClean="0">
                <a:latin typeface="+mn-lt"/>
                <a:ea typeface="+mn-ea"/>
                <a:cs typeface="+mn-cs"/>
              </a:rPr>
              <a:t>Ю. Кузнецова «Где папа?»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1538</Words>
  <Application>Microsoft Office PowerPoint</Application>
  <PresentationFormat>Экран (4:3)</PresentationFormat>
  <Paragraphs>154</Paragraphs>
  <Slides>44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Тема Office</vt:lpstr>
      <vt:lpstr>Папа рядом.  Уроки родительской любви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Виктор Голявкин «Мой добрый папа»</vt:lpstr>
      <vt:lpstr>Аркадий Минчковский «Десять дней одни втроём»</vt:lpstr>
      <vt:lpstr>Нобуко Итикава</vt:lpstr>
      <vt:lpstr>Евгений Мамонтов «Приключения Славки Щукина. 33 рассказа про враньё»</vt:lpstr>
      <vt:lpstr>Дмитрий Ищенко «В поисках мальчишеского бога»</vt:lpstr>
      <vt:lpstr>Татьяна Меньщикова «Мой отец зажигал звёзды»</vt:lpstr>
      <vt:lpstr>Паола Дзаннонер «Шесть балерин на одного папу»</vt:lpstr>
      <vt:lpstr>Юлия Кузнецова «Где папа?»</vt:lpstr>
      <vt:lpstr>Мария Парр «Тоня Глиммердал»</vt:lpstr>
      <vt:lpstr>Презентация PowerPoint</vt:lpstr>
      <vt:lpstr>Образ папы в коротких рассказах</vt:lpstr>
      <vt:lpstr>Образ папы в коротких рассказах</vt:lpstr>
      <vt:lpstr> Образ папы в стихах Фестиваль «Кора-Стих» 2021 </vt:lpstr>
      <vt:lpstr>«…детские книги должны заканчиваться хорошо. Добро должно побеждать зло. Потому что в детстве нужно сделать прививку доброты. Сработает, не сработает эта прививка – никто не знает. Но её надо сделать»                                             Ю. Кузнецова «Где папа?»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 Голявкин «Мой добрый папа»</dc:title>
  <dc:creator>Библиотекарь</dc:creator>
  <cp:lastModifiedBy>Хомицкая Любовь Николаевна</cp:lastModifiedBy>
  <cp:revision>33</cp:revision>
  <cp:lastPrinted>2022-01-30T09:15:46Z</cp:lastPrinted>
  <dcterms:created xsi:type="dcterms:W3CDTF">2022-01-25T08:01:56Z</dcterms:created>
  <dcterms:modified xsi:type="dcterms:W3CDTF">2022-01-30T09:18:55Z</dcterms:modified>
</cp:coreProperties>
</file>