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6"/>
  </p:handoutMasterIdLst>
  <p:sldIdLst>
    <p:sldId id="257" r:id="rId2"/>
    <p:sldId id="265" r:id="rId3"/>
    <p:sldId id="266" r:id="rId4"/>
    <p:sldId id="267" r:id="rId5"/>
    <p:sldId id="268" r:id="rId6"/>
    <p:sldId id="263" r:id="rId7"/>
    <p:sldId id="260" r:id="rId8"/>
    <p:sldId id="259" r:id="rId9"/>
    <p:sldId id="264" r:id="rId10"/>
    <p:sldId id="261" r:id="rId11"/>
    <p:sldId id="271" r:id="rId12"/>
    <p:sldId id="270" r:id="rId13"/>
    <p:sldId id="262" r:id="rId14"/>
    <p:sldId id="269" r:id="rId15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F8381-C242-4814-9F25-F7FB3AD1125C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365827-1279-4D3B-833C-70355250F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472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s://www.papmambook.ru/articles/5151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www.papmambook.ru/articles/5151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157192"/>
            <a:ext cx="9001000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910850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4416622"/>
            <a:ext cx="34321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7848" y="2726805"/>
            <a:ext cx="7272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aramond" pitchFamily="18" charset="0"/>
              </a:rPr>
              <a:t>цикл обзоров «Понедельник начинается с книг»</a:t>
            </a:r>
            <a:endParaRPr lang="ru-RU" sz="28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691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849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Garamond" pitchFamily="18" charset="0"/>
              </a:rPr>
              <a:t>Книжная прищепка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229600" cy="38555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Garamond" pitchFamily="18" charset="0"/>
              </a:rPr>
              <a:t>Прищепка — </a:t>
            </a:r>
            <a:r>
              <a:rPr lang="ru-RU" sz="1600" dirty="0">
                <a:latin typeface="Garamond" pitchFamily="18" charset="0"/>
              </a:rPr>
              <a:t>специальный вид зажима, предназначенный для </a:t>
            </a:r>
            <a:r>
              <a:rPr lang="ru-RU" sz="1600" dirty="0" smtClean="0">
                <a:latin typeface="Garamond" pitchFamily="18" charset="0"/>
              </a:rPr>
              <a:t>скрепления чего-либо. «</a:t>
            </a:r>
            <a:r>
              <a:rPr lang="ru-RU" sz="1600" dirty="0">
                <a:latin typeface="Garamond" pitchFamily="18" charset="0"/>
              </a:rPr>
              <a:t>Книжная прищепка» </a:t>
            </a:r>
            <a:r>
              <a:rPr lang="ru-RU" sz="1600" dirty="0" smtClean="0">
                <a:latin typeface="Garamond" pitchFamily="18" charset="0"/>
              </a:rPr>
              <a:t>– дидактический  приём.</a:t>
            </a:r>
          </a:p>
          <a:p>
            <a:pPr marL="0" indent="0">
              <a:buNone/>
            </a:pPr>
            <a:r>
              <a:rPr lang="ru-RU" sz="1600" dirty="0" smtClean="0">
                <a:latin typeface="Garamond" pitchFamily="18" charset="0"/>
              </a:rPr>
              <a:t>Выбирается главная (центральная) книга, к ней по какому-либо признаку подбирается (прикрепляется)  пара или больше книг. Признаки могут быть разными: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Garamond" pitchFamily="18" charset="0"/>
              </a:rPr>
              <a:t>Один автор;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Garamond" pitchFamily="18" charset="0"/>
              </a:rPr>
              <a:t>Один жанр;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Garamond" pitchFamily="18" charset="0"/>
              </a:rPr>
              <a:t>Одна проблемы;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Garamond" pitchFamily="18" charset="0"/>
              </a:rPr>
              <a:t>Одинаковые сюжеты;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Garamond" pitchFamily="18" charset="0"/>
              </a:rPr>
              <a:t>Схожие герои;</a:t>
            </a:r>
          </a:p>
          <a:p>
            <a:pPr>
              <a:buFontTx/>
              <a:buChar char="-"/>
            </a:pPr>
            <a:r>
              <a:rPr lang="ru-RU" sz="1600" dirty="0" smtClean="0">
                <a:latin typeface="Garamond" pitchFamily="18" charset="0"/>
              </a:rPr>
              <a:t>Общее время и место действия.</a:t>
            </a:r>
          </a:p>
          <a:p>
            <a:pPr marL="0" indent="0">
              <a:buNone/>
            </a:pPr>
            <a:r>
              <a:rPr lang="ru-RU" sz="1600" dirty="0" smtClean="0">
                <a:latin typeface="Garamond" pitchFamily="18" charset="0"/>
              </a:rPr>
              <a:t>Подборка книг может быть бесконечной.</a:t>
            </a:r>
          </a:p>
          <a:p>
            <a:pPr marL="0" indent="0">
              <a:buNone/>
            </a:pPr>
            <a:r>
              <a:rPr lang="ru-RU" sz="1600" dirty="0">
                <a:latin typeface="Garamond" pitchFamily="18" charset="0"/>
              </a:rPr>
              <a:t/>
            </a:r>
            <a:br>
              <a:rPr lang="ru-RU" sz="1600" dirty="0">
                <a:latin typeface="Garamond" pitchFamily="18" charset="0"/>
              </a:rPr>
            </a:br>
            <a:r>
              <a:rPr lang="ru-RU" sz="1600" dirty="0">
                <a:latin typeface="Garamond" pitchFamily="18" charset="0"/>
              </a:rPr>
              <a:t>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2258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57200" y="54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latin typeface="Garamond" pitchFamily="18" charset="0"/>
              </a:rPr>
              <a:t>Книжная прищепка </a:t>
            </a:r>
            <a:endParaRPr lang="ru-RU" sz="4000" dirty="0">
              <a:latin typeface="Garamond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9426"/>
            <a:ext cx="1368152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339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dn.vseinstrumenti.ru/images/goods/ofis-i-dom/hozyaystvennye/1432969/1200x800/514191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2643182"/>
            <a:ext cx="1500198" cy="1000132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3" y="1053033"/>
            <a:ext cx="2664296" cy="3835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Picture 2" descr="https://static.my-shop.ru/product/3/435/434996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8103" y="1053033"/>
            <a:ext cx="2862581" cy="383589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719" y="5157192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67551" y="116632"/>
            <a:ext cx="44380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latin typeface="Garamond" pitchFamily="18" charset="0"/>
              </a:rPr>
              <a:t>Книжная прищепка</a:t>
            </a:r>
            <a:endParaRPr lang="ru-RU" sz="4000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411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AutoShape 5" descr="https://rc-today.ru/UserFiles/Image/ba/fa/kniga_feniks_luchshiy_drug_po_imeni_luchik_ut_00017949_ut_00017949_5e840d685c9eb_1726_bi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https://cdn.vseinstrumenti.ru/images/goods/ofis-i-dom/hozyaystvennye/1432969/1200x800/514191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2714620"/>
            <a:ext cx="1550280" cy="1033520"/>
          </a:xfrm>
          <a:prstGeom prst="rect">
            <a:avLst/>
          </a:prstGeom>
          <a:noFill/>
        </p:spPr>
      </p:pic>
      <p:pic>
        <p:nvPicPr>
          <p:cNvPr id="6" name="Picture 2" descr="https://images.wbstatic.net/big/new/31340000/31340858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600" y="1140701"/>
            <a:ext cx="2814582" cy="375277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3280" y="1068582"/>
            <a:ext cx="2808459" cy="3770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13176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27784" y="128016"/>
            <a:ext cx="44380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>
                <a:latin typeface="Garamond" pitchFamily="18" charset="0"/>
              </a:rPr>
              <a:t>Книжная прищепка</a:t>
            </a:r>
          </a:p>
        </p:txBody>
      </p:sp>
    </p:spTree>
    <p:extLst>
      <p:ext uri="{BB962C8B-B14F-4D97-AF65-F5344CB8AC3E}">
        <p14:creationId xmlns:p14="http://schemas.microsoft.com/office/powerpoint/2010/main" val="2041240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img.chaconne.ru/img/4097336_9479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3457" y="2303978"/>
            <a:ext cx="2500330" cy="274621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039435"/>
            <a:ext cx="2648405" cy="264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039435"/>
            <a:ext cx="2786082" cy="2814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2" descr="https://cdn.vseinstrumenti.ru/images/goods/ofis-i-dom/hozyaystvennye/1432969/1200x800/514191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7553" y="779239"/>
            <a:ext cx="2464611" cy="1643074"/>
          </a:xfrm>
          <a:prstGeom prst="rect">
            <a:avLst/>
          </a:prstGeom>
          <a:noFill/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" y="5059363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373759" y="0"/>
            <a:ext cx="43797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dirty="0">
                <a:solidFill>
                  <a:prstClr val="black"/>
                </a:solidFill>
                <a:latin typeface="Garamond" pitchFamily="18" charset="0"/>
              </a:rPr>
              <a:t>Книжная прищепка</a:t>
            </a:r>
          </a:p>
        </p:txBody>
      </p:sp>
    </p:spTree>
    <p:extLst>
      <p:ext uri="{BB962C8B-B14F-4D97-AF65-F5344CB8AC3E}">
        <p14:creationId xmlns:p14="http://schemas.microsoft.com/office/powerpoint/2010/main" val="558369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Garamond" pitchFamily="18" charset="0"/>
              </a:rPr>
              <a:t>Книжная </a:t>
            </a:r>
            <a:r>
              <a:rPr lang="ru-RU" dirty="0" smtClean="0">
                <a:latin typeface="Garamond" pitchFamily="18" charset="0"/>
              </a:rPr>
              <a:t>прищепка </a:t>
            </a:r>
            <a:br>
              <a:rPr lang="ru-RU" dirty="0" smtClean="0">
                <a:latin typeface="Garamond" pitchFamily="18" charset="0"/>
              </a:rPr>
            </a:br>
            <a:endParaRPr lang="ru-RU" dirty="0">
              <a:latin typeface="Garamond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9363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15966"/>
            <a:ext cx="1608949" cy="217307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812" y="2808198"/>
            <a:ext cx="1512168" cy="196168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673" y="2249411"/>
            <a:ext cx="1512168" cy="207037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429000"/>
            <a:ext cx="1440160" cy="213169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311" y="2595260"/>
            <a:ext cx="832416" cy="833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395" y="3138798"/>
            <a:ext cx="900669" cy="900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989" y="3703923"/>
            <a:ext cx="792088" cy="793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2992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9363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345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6059016" cy="697486"/>
          </a:xfrm>
        </p:spPr>
        <p:txBody>
          <a:bodyPr>
            <a:noAutofit/>
          </a:bodyPr>
          <a:lstStyle/>
          <a:p>
            <a:r>
              <a:rPr lang="ru-RU" sz="4000" dirty="0" smtClean="0">
                <a:latin typeface="Garamond" pitchFamily="18" charset="0"/>
              </a:rPr>
              <a:t>Круги по </a:t>
            </a:r>
            <a:r>
              <a:rPr lang="ru-RU" sz="4000" dirty="0">
                <a:latin typeface="Garamond" pitchFamily="18" charset="0"/>
              </a:rPr>
              <a:t>воде</a:t>
            </a:r>
            <a:br>
              <a:rPr lang="ru-RU" sz="4000" dirty="0">
                <a:latin typeface="Garamond" pitchFamily="18" charset="0"/>
              </a:rPr>
            </a:br>
            <a:r>
              <a:rPr lang="ru-RU" sz="2000" dirty="0" smtClean="0">
                <a:latin typeface="Garamond" pitchFamily="18" charset="0"/>
              </a:rPr>
              <a:t>Круги</a:t>
            </a:r>
            <a:r>
              <a:rPr lang="ru-RU" sz="2000" dirty="0">
                <a:latin typeface="Garamond" pitchFamily="18" charset="0"/>
              </a:rPr>
              <a:t>, затягивающие в себя все </a:t>
            </a:r>
            <a:r>
              <a:rPr lang="ru-RU" sz="2000" dirty="0" smtClean="0">
                <a:latin typeface="Garamond" pitchFamily="18" charset="0"/>
              </a:rPr>
              <a:t>вокруг</a:t>
            </a:r>
            <a:endParaRPr lang="ru-RU" sz="2000" dirty="0">
              <a:latin typeface="Garamond" pitchFamily="18" charset="0"/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507" y="329139"/>
            <a:ext cx="2304256" cy="204293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291" y="2198911"/>
            <a:ext cx="1419588" cy="159504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783248" y="1268760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157192"/>
            <a:ext cx="1224136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259" y="3924194"/>
            <a:ext cx="1980618" cy="100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355" y="5437185"/>
            <a:ext cx="1812150" cy="13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42" y="3793955"/>
            <a:ext cx="1948393" cy="1116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43931"/>
            <a:ext cx="1232878" cy="118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00" y="2528325"/>
            <a:ext cx="1158875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2044">
            <a:off x="2698439" y="1331278"/>
            <a:ext cx="1158875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52331" y="2664693"/>
            <a:ext cx="1158875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9" name="Picture 1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26104">
            <a:off x="6004070" y="5181884"/>
            <a:ext cx="1158875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35965">
            <a:off x="49797" y="5039019"/>
            <a:ext cx="986856" cy="93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94772">
            <a:off x="4302764" y="5829672"/>
            <a:ext cx="1158875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721248">
            <a:off x="1045032" y="5866871"/>
            <a:ext cx="1158875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13" y="980728"/>
            <a:ext cx="1402717" cy="146320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811"/>
          <a:stretch/>
        </p:blipFill>
        <p:spPr bwMode="auto">
          <a:xfrm>
            <a:off x="4549507" y="5202253"/>
            <a:ext cx="1842542" cy="117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99611">
            <a:off x="3739461" y="1404056"/>
            <a:ext cx="668736" cy="668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2189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" y="-144016"/>
            <a:ext cx="8229600" cy="980728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Garamond" pitchFamily="18" charset="0"/>
              </a:rPr>
              <a:t>Круги по воде (приём ТРИЗ)</a:t>
            </a:r>
            <a:endParaRPr lang="ru-RU" sz="4000" dirty="0">
              <a:latin typeface="Garamond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1520" y="836712"/>
            <a:ext cx="871296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Garamond" pitchFamily="18" charset="0"/>
              </a:rPr>
              <a:t>Как от брошенного в воду камня, начинают расходиться круги, затягивающие в себя все предметы вокруг: листочек, веточку и т.п. Так и от одного «брошенного»  слова или от одной книги  может начаться движение, которое даёт толчок для новых ассоциаций и приводит к созданию целой истории. </a:t>
            </a:r>
          </a:p>
          <a:p>
            <a:r>
              <a:rPr lang="ru-RU" sz="1600" dirty="0" smtClean="0">
                <a:latin typeface="Garamond" pitchFamily="18" charset="0"/>
              </a:rPr>
              <a:t>Последовательность работы по приёму:</a:t>
            </a:r>
          </a:p>
          <a:p>
            <a:r>
              <a:rPr lang="ru-RU" sz="1600" dirty="0" smtClean="0">
                <a:latin typeface="Garamond" pitchFamily="18" charset="0"/>
              </a:rPr>
              <a:t>Выбрать любое слово (из 5-6 букв, без мягкого и твёрдого знаков, буквы «ы»)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Garamond" pitchFamily="18" charset="0"/>
              </a:rPr>
              <a:t>Записать это слово в столбик.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Garamond" pitchFamily="18" charset="0"/>
              </a:rPr>
              <a:t>Написать рядом с каждой буквой какое-нибудь существительное, глагол  или прилагательное,  которые начинаются с данной буквы.</a:t>
            </a:r>
          </a:p>
          <a:p>
            <a:pPr marL="342900" indent="-342900">
              <a:buAutoNum type="arabicPeriod"/>
            </a:pPr>
            <a:r>
              <a:rPr lang="ru-RU" sz="1600" dirty="0" smtClean="0">
                <a:latin typeface="Garamond" pitchFamily="18" charset="0"/>
              </a:rPr>
              <a:t>Например:</a:t>
            </a:r>
          </a:p>
          <a:p>
            <a:r>
              <a:rPr lang="ru-RU" sz="1600" i="1" dirty="0" smtClean="0">
                <a:solidFill>
                  <a:srgbClr val="FF0000"/>
                </a:solidFill>
                <a:latin typeface="Garamond" pitchFamily="18" charset="0"/>
              </a:rPr>
              <a:t>К  - красивая</a:t>
            </a:r>
          </a:p>
          <a:p>
            <a:r>
              <a:rPr lang="ru-RU" sz="1600" i="1" dirty="0" smtClean="0">
                <a:solidFill>
                  <a:srgbClr val="FF0000"/>
                </a:solidFill>
                <a:latin typeface="Garamond" pitchFamily="18" charset="0"/>
              </a:rPr>
              <a:t>О  - ожерелье</a:t>
            </a:r>
          </a:p>
          <a:p>
            <a:r>
              <a:rPr lang="ru-RU" sz="1600" i="1" dirty="0" smtClean="0">
                <a:solidFill>
                  <a:srgbClr val="FF0000"/>
                </a:solidFill>
                <a:latin typeface="Garamond" pitchFamily="18" charset="0"/>
              </a:rPr>
              <a:t>Ш - шагает</a:t>
            </a:r>
          </a:p>
          <a:p>
            <a:r>
              <a:rPr lang="ru-RU" sz="1600" i="1" dirty="0" smtClean="0">
                <a:solidFill>
                  <a:srgbClr val="FF0000"/>
                </a:solidFill>
                <a:latin typeface="Garamond" pitchFamily="18" charset="0"/>
              </a:rPr>
              <a:t>К  - красная</a:t>
            </a:r>
          </a:p>
          <a:p>
            <a:r>
              <a:rPr lang="ru-RU" sz="1600" i="1" dirty="0" smtClean="0">
                <a:solidFill>
                  <a:srgbClr val="FF0000"/>
                </a:solidFill>
                <a:latin typeface="Garamond" pitchFamily="18" charset="0"/>
              </a:rPr>
              <a:t>А  - алмаз</a:t>
            </a:r>
          </a:p>
          <a:p>
            <a:r>
              <a:rPr lang="ru-RU" sz="1600" dirty="0" smtClean="0">
                <a:latin typeface="Garamond" pitchFamily="18" charset="0"/>
              </a:rPr>
              <a:t>3. Составить связный текст (рассказ ) с использованием всех слов или букв. Название рассказа – исходное слово «кошка»</a:t>
            </a:r>
          </a:p>
          <a:p>
            <a:r>
              <a:rPr lang="ru-RU" sz="1600" dirty="0" smtClean="0">
                <a:solidFill>
                  <a:srgbClr val="FF0000"/>
                </a:solidFill>
                <a:latin typeface="Garamond" pitchFamily="18" charset="0"/>
              </a:rPr>
              <a:t>Например: Красивая кошка шагает в красном ожерелье из алмазов.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51" y="5087714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6760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266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Garamond" pitchFamily="18" charset="0"/>
              </a:rPr>
              <a:t>Круги по воде (приём ТРИЗ)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17281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Garamond" pitchFamily="18" charset="0"/>
              </a:rPr>
              <a:t>Вариант с книгой</a:t>
            </a:r>
            <a:r>
              <a:rPr lang="ru-RU" sz="1600" dirty="0">
                <a:latin typeface="Garamond" pitchFamily="18" charset="0"/>
              </a:rPr>
              <a:t>. Последовательность работы по приёму:</a:t>
            </a:r>
          </a:p>
          <a:p>
            <a:pPr marL="0" indent="0">
              <a:buNone/>
            </a:pPr>
            <a:r>
              <a:rPr lang="ru-RU" sz="1600" dirty="0">
                <a:latin typeface="Garamond" pitchFamily="18" charset="0"/>
              </a:rPr>
              <a:t>Выбрать </a:t>
            </a:r>
            <a:r>
              <a:rPr lang="ru-RU" sz="1600" dirty="0" smtClean="0">
                <a:latin typeface="Garamond" pitchFamily="18" charset="0"/>
              </a:rPr>
              <a:t>любые слово и книгу, главный объект в обзоре (выставке, событии) </a:t>
            </a:r>
            <a:r>
              <a:rPr lang="ru-RU" sz="1600" dirty="0">
                <a:latin typeface="Garamond" pitchFamily="18" charset="0"/>
              </a:rPr>
              <a:t>(из 5-6 букв, без мягкого и твёрдого знаков, буквы «ы</a:t>
            </a:r>
            <a:r>
              <a:rPr lang="ru-RU" sz="1600" dirty="0" smtClean="0">
                <a:latin typeface="Garamond" pitchFamily="18" charset="0"/>
              </a:rPr>
              <a:t>»)</a:t>
            </a:r>
          </a:p>
          <a:p>
            <a:pPr marL="0" indent="0">
              <a:buNone/>
            </a:pPr>
            <a:endParaRPr lang="ru-RU" sz="1600" dirty="0">
              <a:latin typeface="Garamond" pitchFamily="18" charset="0"/>
            </a:endParaRPr>
          </a:p>
          <a:p>
            <a:pPr marL="0" indent="0">
              <a:buNone/>
            </a:pPr>
            <a:endParaRPr lang="ru-RU" sz="1600" dirty="0">
              <a:latin typeface="Garamond" pitchFamily="18" charset="0"/>
            </a:endParaRPr>
          </a:p>
          <a:p>
            <a:pPr marL="0" indent="0">
              <a:buNone/>
            </a:pPr>
            <a:endParaRPr lang="ru-RU" sz="1600" dirty="0" smtClean="0">
              <a:latin typeface="Garamond" pitchFamily="18" charset="0"/>
            </a:endParaRPr>
          </a:p>
          <a:p>
            <a:pPr marL="0" indent="0">
              <a:buNone/>
            </a:pPr>
            <a:endParaRPr lang="ru-RU" sz="1600" dirty="0">
              <a:latin typeface="Garamond" pitchFamily="18" charset="0"/>
            </a:endParaRPr>
          </a:p>
          <a:p>
            <a:pPr marL="0" indent="0">
              <a:buNone/>
            </a:pPr>
            <a:endParaRPr lang="ru-RU" sz="1600" dirty="0" smtClean="0">
              <a:latin typeface="Garamond" pitchFamily="18" charset="0"/>
            </a:endParaRPr>
          </a:p>
          <a:p>
            <a:pPr marL="0" indent="0">
              <a:buNone/>
            </a:pPr>
            <a:r>
              <a:rPr lang="ru-RU" sz="1600" dirty="0" smtClean="0">
                <a:latin typeface="Garamond" pitchFamily="18" charset="0"/>
              </a:rPr>
              <a:t>Записать </a:t>
            </a:r>
            <a:r>
              <a:rPr lang="ru-RU" sz="1600" dirty="0">
                <a:latin typeface="Garamond" pitchFamily="18" charset="0"/>
              </a:rPr>
              <a:t>это слово в </a:t>
            </a:r>
            <a:r>
              <a:rPr lang="ru-RU" sz="1600" dirty="0" smtClean="0">
                <a:latin typeface="Garamond" pitchFamily="18" charset="0"/>
              </a:rPr>
              <a:t>столбик, рядом с каждой буквой экспонат  с  кошками  в Эрмитаже </a:t>
            </a:r>
            <a:endParaRPr lang="ru-RU" sz="1600" dirty="0">
              <a:latin typeface="Garamond" pitchFamily="18" charset="0"/>
            </a:endParaRPr>
          </a:p>
          <a:p>
            <a:pPr marL="0" indent="0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Garamond" pitchFamily="18" charset="0"/>
              </a:rPr>
              <a:t>К</a:t>
            </a:r>
            <a:r>
              <a:rPr lang="ru-RU" sz="1600" dirty="0" smtClean="0">
                <a:latin typeface="Garamond" pitchFamily="18" charset="0"/>
              </a:rPr>
              <a:t>-картина «Крестьянка с кошкой»</a:t>
            </a:r>
            <a:br>
              <a:rPr lang="ru-RU" sz="1600" dirty="0" smtClean="0">
                <a:latin typeface="Garamond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Garamond" pitchFamily="18" charset="0"/>
              </a:rPr>
              <a:t>О</a:t>
            </a:r>
            <a:r>
              <a:rPr lang="ru-RU" sz="1600" dirty="0" smtClean="0">
                <a:latin typeface="Garamond" pitchFamily="18" charset="0"/>
              </a:rPr>
              <a:t>- опахало (веер)«Цесаревны Марии Фёдоровны» </a:t>
            </a:r>
            <a:br>
              <a:rPr lang="ru-RU" sz="1600" dirty="0" smtClean="0">
                <a:latin typeface="Garamond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Garamond" pitchFamily="18" charset="0"/>
              </a:rPr>
              <a:t>Ш</a:t>
            </a:r>
            <a:r>
              <a:rPr lang="ru-RU" sz="1600" dirty="0" smtClean="0">
                <a:latin typeface="Garamond" pitchFamily="18" charset="0"/>
              </a:rPr>
              <a:t>-шпалера «Борьба на водопое» </a:t>
            </a:r>
            <a:br>
              <a:rPr lang="ru-RU" sz="1600" dirty="0" smtClean="0">
                <a:latin typeface="Garamond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Garamond" pitchFamily="18" charset="0"/>
              </a:rPr>
              <a:t>К</a:t>
            </a:r>
            <a:r>
              <a:rPr lang="ru-RU" sz="1600" dirty="0" smtClean="0">
                <a:latin typeface="Garamond" pitchFamily="18" charset="0"/>
              </a:rPr>
              <a:t>- камея «Идущий лев»</a:t>
            </a:r>
            <a:br>
              <a:rPr lang="ru-RU" sz="1600" dirty="0" smtClean="0">
                <a:latin typeface="Garamond" pitchFamily="18" charset="0"/>
              </a:rPr>
            </a:br>
            <a:r>
              <a:rPr lang="ru-RU" sz="1600" b="1" dirty="0" smtClean="0">
                <a:solidFill>
                  <a:srgbClr val="FF0000"/>
                </a:solidFill>
                <a:latin typeface="Garamond" pitchFamily="18" charset="0"/>
              </a:rPr>
              <a:t>И</a:t>
            </a:r>
            <a:r>
              <a:rPr lang="ru-RU" sz="1600" dirty="0" smtClean="0">
                <a:latin typeface="Garamond" pitchFamily="18" charset="0"/>
              </a:rPr>
              <a:t>-игрушка «Кошка»</a:t>
            </a:r>
          </a:p>
          <a:p>
            <a:pPr marL="0" indent="0">
              <a:buNone/>
            </a:pPr>
            <a:r>
              <a:rPr lang="ru-RU" sz="1600" b="1" dirty="0" smtClean="0">
                <a:solidFill>
                  <a:srgbClr val="FF0000"/>
                </a:solidFill>
                <a:latin typeface="Garamond" pitchFamily="18" charset="0"/>
              </a:rPr>
              <a:t>Задание: составить растяжку фото экспонатов Эрмитажа</a:t>
            </a:r>
            <a:endParaRPr lang="ru-RU" sz="1600" b="1" dirty="0">
              <a:solidFill>
                <a:srgbClr val="FF0000"/>
              </a:solidFill>
              <a:latin typeface="Garamond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44824"/>
            <a:ext cx="1368152" cy="1418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48" y="5060662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305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8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Garamond" pitchFamily="18" charset="0"/>
              </a:rPr>
              <a:t>ПАПМАМБУК</a:t>
            </a:r>
            <a:r>
              <a:rPr lang="ru-RU" sz="2800" dirty="0" smtClean="0">
                <a:latin typeface="Garamond" pitchFamily="18" charset="0"/>
              </a:rPr>
              <a:t> </a:t>
            </a:r>
            <a:r>
              <a:rPr lang="ru-RU" sz="2000" dirty="0" smtClean="0"/>
              <a:t>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://www.papmambook.ru/articles/5151</a:t>
            </a:r>
            <a:r>
              <a:rPr lang="en-US" sz="2000" dirty="0" smtClean="0">
                <a:hlinkClick r:id="rId2"/>
              </a:rPr>
              <a:t>/</a:t>
            </a:r>
            <a:r>
              <a:rPr lang="ru-RU" sz="2000" dirty="0" smtClean="0">
                <a:hlinkClick r:id="rId2"/>
              </a:rPr>
              <a:t/>
            </a:r>
            <a:br>
              <a:rPr lang="ru-RU" sz="2000" dirty="0" smtClean="0">
                <a:hlinkClick r:id="rId2"/>
              </a:rPr>
            </a:br>
            <a:endParaRPr lang="ru-RU" sz="20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57" y="742686"/>
            <a:ext cx="8864984" cy="6091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214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84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latin typeface="Garamond" pitchFamily="18" charset="0"/>
              </a:rPr>
              <a:t>ПАПМАМБУК</a:t>
            </a:r>
            <a:r>
              <a:rPr lang="ru-RU" sz="2800" dirty="0" smtClean="0">
                <a:latin typeface="Garamond" pitchFamily="18" charset="0"/>
              </a:rPr>
              <a:t> </a:t>
            </a:r>
            <a:r>
              <a:rPr lang="ru-RU" sz="2000" dirty="0" smtClean="0"/>
              <a:t> </a:t>
            </a: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://www.papmambook.ru/articles/5151</a:t>
            </a:r>
            <a:r>
              <a:rPr lang="en-US" sz="2000" dirty="0" smtClean="0">
                <a:hlinkClick r:id="rId2"/>
              </a:rPr>
              <a:t>/</a:t>
            </a:r>
            <a:r>
              <a:rPr lang="ru-RU" sz="2000" dirty="0" smtClean="0">
                <a:hlinkClick r:id="rId2"/>
              </a:rPr>
              <a:t/>
            </a:r>
            <a:br>
              <a:rPr lang="ru-RU" sz="2000" dirty="0" smtClean="0">
                <a:hlinkClick r:id="rId2"/>
              </a:rPr>
            </a:br>
            <a:endParaRPr lang="ru-RU" sz="2000" dirty="0"/>
          </a:p>
        </p:txBody>
      </p:sp>
      <p:pic>
        <p:nvPicPr>
          <p:cNvPr id="2050" name="Picture 2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37499"/>
            <a:ext cx="8444478" cy="6117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697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4437112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Garamond" pitchFamily="18" charset="0"/>
              </a:rPr>
              <a:t>«Можно </a:t>
            </a:r>
            <a:r>
              <a:rPr lang="ru-RU" sz="2000" dirty="0">
                <a:latin typeface="Garamond" pitchFamily="18" charset="0"/>
              </a:rPr>
              <a:t>разговаривать с ребенком о конкретной прочитанной книге ‒ это важно и интересно. А можно обсуждать с ним какую-то проблему: как она решалась в разных книгах? Можно учить ребенка выстраивать книжные «ряды» по разным принципам, можно искать для героев книги «родственных по духу» героев из других книг, можно искать отличия у персонажей, на первый взгляд похожих друг на друга. </a:t>
            </a:r>
            <a:r>
              <a:rPr lang="ru-RU" sz="2000" dirty="0" smtClean="0">
                <a:latin typeface="Garamond" pitchFamily="18" charset="0"/>
              </a:rPr>
              <a:t/>
            </a:r>
            <a:br>
              <a:rPr lang="ru-RU" sz="2000" dirty="0" smtClean="0">
                <a:latin typeface="Garamond" pitchFamily="18" charset="0"/>
              </a:rPr>
            </a:br>
            <a:r>
              <a:rPr lang="ru-RU" sz="2000" dirty="0">
                <a:latin typeface="Garamond" pitchFamily="18" charset="0"/>
              </a:rPr>
              <a:t/>
            </a:r>
            <a:br>
              <a:rPr lang="ru-RU" sz="2000" dirty="0">
                <a:latin typeface="Garamond" pitchFamily="18" charset="0"/>
              </a:rPr>
            </a:br>
            <a:r>
              <a:rPr lang="ru-RU" sz="2000" dirty="0" smtClean="0">
                <a:latin typeface="Garamond" pitchFamily="18" charset="0"/>
              </a:rPr>
              <a:t>Это </a:t>
            </a:r>
            <a:r>
              <a:rPr lang="ru-RU" sz="2000" dirty="0">
                <a:latin typeface="Garamond" pitchFamily="18" charset="0"/>
              </a:rPr>
              <a:t>побуждает ребенка «настраивать» свой читательский опыт, относиться к нему как к чему-то важному и актуальному ‒ каждая когда-то прочитанная тобой книга как-то связана с другими книгами и с самим тобой.</a:t>
            </a:r>
            <a:br>
              <a:rPr lang="ru-RU" sz="2000" dirty="0">
                <a:latin typeface="Garamond" pitchFamily="18" charset="0"/>
              </a:rPr>
            </a:br>
            <a:r>
              <a:rPr lang="ru-RU" sz="2000" dirty="0">
                <a:latin typeface="Garamond" pitchFamily="18" charset="0"/>
              </a:rPr>
              <a:t/>
            </a:r>
            <a:br>
              <a:rPr lang="ru-RU" sz="2000" dirty="0">
                <a:latin typeface="Garamond" pitchFamily="18" charset="0"/>
              </a:rPr>
            </a:br>
            <a:r>
              <a:rPr lang="ru-RU" sz="2000" dirty="0">
                <a:latin typeface="Garamond" pitchFamily="18" charset="0"/>
              </a:rPr>
              <a:t>Каждая новая прочитанная книга работает, в том числе, и на понимание того, что ты читал </a:t>
            </a:r>
            <a:r>
              <a:rPr lang="ru-RU" sz="2000" dirty="0" smtClean="0">
                <a:latin typeface="Garamond" pitchFamily="18" charset="0"/>
              </a:rPr>
              <a:t>раньше» ПАПМАМБУК </a:t>
            </a:r>
            <a:endParaRPr lang="ru-RU" sz="2000" dirty="0">
              <a:latin typeface="Garamond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6681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6622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252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Garamond" pitchFamily="18" charset="0"/>
              </a:rPr>
              <a:t>Что ещё почитать…</a:t>
            </a:r>
            <a:endParaRPr lang="ru-RU" sz="4000" dirty="0">
              <a:latin typeface="Garamond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2" t="15371" r="16570" b="46806"/>
          <a:stretch/>
        </p:blipFill>
        <p:spPr bwMode="auto">
          <a:xfrm>
            <a:off x="107504" y="1974053"/>
            <a:ext cx="8568952" cy="2979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24" y="5070785"/>
            <a:ext cx="9144000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944277"/>
            <a:ext cx="1296144" cy="165388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08273"/>
            <a:ext cx="1224136" cy="172589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42833"/>
            <a:ext cx="1259625" cy="182960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992556"/>
            <a:ext cx="1018592" cy="15609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115" y="2927031"/>
            <a:ext cx="1070481" cy="161109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597" y="2910707"/>
            <a:ext cx="1229190" cy="16389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42" y="792583"/>
            <a:ext cx="1335027" cy="166938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252952" y="2442275"/>
            <a:ext cx="2082992" cy="26664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Про кошек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58907" y="4672441"/>
            <a:ext cx="2082992" cy="2806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2"/>
                </a:solidFill>
              </a:rPr>
              <a:t>Про собак</a:t>
            </a:r>
            <a:endParaRPr lang="ru-RU" sz="1600" dirty="0">
              <a:solidFill>
                <a:schemeClr val="tx2"/>
              </a:solidFill>
            </a:endParaRPr>
          </a:p>
        </p:txBody>
      </p:sp>
      <p:pic>
        <p:nvPicPr>
          <p:cNvPr id="4110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803" y="818919"/>
            <a:ext cx="1461988" cy="160235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1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884188"/>
            <a:ext cx="1194433" cy="151381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7023" y="1105072"/>
            <a:ext cx="1185257" cy="129293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215" y="830023"/>
            <a:ext cx="1210696" cy="159933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18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7" r="15857"/>
          <a:stretch/>
        </p:blipFill>
        <p:spPr bwMode="auto">
          <a:xfrm>
            <a:off x="1835696" y="887265"/>
            <a:ext cx="1043710" cy="1510742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203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8418"/>
          </a:xfrm>
        </p:spPr>
        <p:txBody>
          <a:bodyPr>
            <a:normAutofit/>
          </a:bodyPr>
          <a:lstStyle/>
          <a:p>
            <a:pPr algn="l"/>
            <a:r>
              <a:rPr lang="ru-RU" sz="3600" u="sng" dirty="0" smtClean="0">
                <a:latin typeface="Garamond" pitchFamily="18" charset="0"/>
              </a:rPr>
              <a:t>Время встречи:</a:t>
            </a:r>
            <a:r>
              <a:rPr lang="ru-RU" sz="3600" dirty="0" smtClean="0">
                <a:latin typeface="Garamond" pitchFamily="18" charset="0"/>
              </a:rPr>
              <a:t> 29 августа, в 11.00 ч.</a:t>
            </a:r>
            <a:br>
              <a:rPr lang="ru-RU" sz="3600" dirty="0" smtClean="0">
                <a:latin typeface="Garamond" pitchFamily="18" charset="0"/>
              </a:rPr>
            </a:br>
            <a:r>
              <a:rPr lang="ru-RU" sz="3600" dirty="0" smtClean="0">
                <a:latin typeface="Garamond" pitchFamily="18" charset="0"/>
              </a:rPr>
              <a:t/>
            </a:r>
            <a:br>
              <a:rPr lang="ru-RU" sz="3600" dirty="0" smtClean="0">
                <a:latin typeface="Garamond" pitchFamily="18" charset="0"/>
              </a:rPr>
            </a:br>
            <a:r>
              <a:rPr lang="ru-RU" sz="3600" u="sng" dirty="0">
                <a:latin typeface="Garamond" pitchFamily="18" charset="0"/>
              </a:rPr>
              <a:t>Тема</a:t>
            </a:r>
            <a:r>
              <a:rPr lang="ru-RU" sz="3600" u="sng" dirty="0" smtClean="0">
                <a:latin typeface="Garamond" pitchFamily="18" charset="0"/>
              </a:rPr>
              <a:t>:</a:t>
            </a:r>
            <a:r>
              <a:rPr lang="ru-RU" sz="3600" dirty="0" smtClean="0">
                <a:latin typeface="Garamond" pitchFamily="18" charset="0"/>
              </a:rPr>
              <a:t> «</a:t>
            </a:r>
            <a:r>
              <a:rPr lang="ru-RU" sz="3600" dirty="0">
                <a:latin typeface="Garamond" pitchFamily="18" charset="0"/>
              </a:rPr>
              <a:t>Книги о школе на любой вкус»</a:t>
            </a:r>
          </a:p>
        </p:txBody>
      </p:sp>
    </p:spTree>
    <p:extLst>
      <p:ext uri="{BB962C8B-B14F-4D97-AF65-F5344CB8AC3E}">
        <p14:creationId xmlns:p14="http://schemas.microsoft.com/office/powerpoint/2010/main" val="30181519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419</Words>
  <Application>Microsoft Office PowerPoint</Application>
  <PresentationFormat>Экран (4:3)</PresentationFormat>
  <Paragraphs>50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Книжная прищепка </vt:lpstr>
      <vt:lpstr>Презентация PowerPoint</vt:lpstr>
      <vt:lpstr>Презентация PowerPoint</vt:lpstr>
      <vt:lpstr>Презентация PowerPoint</vt:lpstr>
      <vt:lpstr>Книжная прищепка  </vt:lpstr>
      <vt:lpstr>Круги по воде Круги, затягивающие в себя все вокруг</vt:lpstr>
      <vt:lpstr>Круги по воде (приём ТРИЗ)</vt:lpstr>
      <vt:lpstr>Круги по воде (приём ТРИЗ)</vt:lpstr>
      <vt:lpstr>ПАПМАМБУК  https://www.papmambook.ru/articles/5151/ </vt:lpstr>
      <vt:lpstr>ПАПМАМБУК  https://www.papmambook.ru/articles/5151/ </vt:lpstr>
      <vt:lpstr>«Можно разговаривать с ребенком о конкретной прочитанной книге ‒ это важно и интересно. А можно обсуждать с ним какую-то проблему: как она решалась в разных книгах? Можно учить ребенка выстраивать книжные «ряды» по разным принципам, можно искать для героев книги «родственных по духу» героев из других книг, можно искать отличия у персонажей, на первый взгляд похожих друг на друга.   Это побуждает ребенка «настраивать» свой читательский опыт, относиться к нему как к чему-то важному и актуальному ‒ каждая когда-то прочитанная тобой книга как-то связана с другими книгами и с самим тобой.  Каждая новая прочитанная книга работает, в том числе, и на понимание того, что ты читал раньше» ПАПМАМБУК </vt:lpstr>
      <vt:lpstr>Презентация PowerPoint</vt:lpstr>
      <vt:lpstr>Время встречи: 29 августа, в 11.00 ч.  Тема: «Книги о школе на любой вкус»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«Таксы, мопсы, три кота»  (наши питомцы и мы)</dc:title>
  <dc:creator>Хомицкая Любовь Николаевна</dc:creator>
  <cp:lastModifiedBy>Хомицкая Любовь Николаевна</cp:lastModifiedBy>
  <cp:revision>36</cp:revision>
  <cp:lastPrinted>2022-07-25T02:30:49Z</cp:lastPrinted>
  <dcterms:created xsi:type="dcterms:W3CDTF">2022-07-21T08:00:50Z</dcterms:created>
  <dcterms:modified xsi:type="dcterms:W3CDTF">2022-11-24T06:47:20Z</dcterms:modified>
</cp:coreProperties>
</file>