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8" r:id="rId4"/>
    <p:sldId id="260" r:id="rId5"/>
    <p:sldId id="259" r:id="rId6"/>
    <p:sldId id="266" r:id="rId7"/>
    <p:sldId id="264" r:id="rId8"/>
    <p:sldId id="261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16F5D-1FAB-4330-A621-35D7E483E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224245-D60F-4845-910D-E7B4AE9CE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61CA76-6AF4-49AA-A030-5A022F75C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1E46-77A8-4C04-BF17-73FF0ED4F26D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8C3DA8-DC3F-4067-953E-953086ED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A24F98-A821-497F-BA60-0BC09D0B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6865-43E4-4263-9E98-00F22ACF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8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9C397-050C-421D-99D6-DDC122B0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FBEC21-BF47-4B15-A799-02B8855EB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0938D1-A01B-4E02-8DC8-03055891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1E46-77A8-4C04-BF17-73FF0ED4F26D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CDC71D-BE12-4400-9B57-26C1BA12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EC13B9-7CFE-4B8B-9F6C-10FA3F5A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6865-43E4-4263-9E98-00F22ACF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7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2B4C632-6CEF-4B4F-A764-D522923FFA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34873E-F05F-4C6A-A3D7-CFEB47B7C0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C14B53-0F5E-4881-A727-4AD0AE28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1E46-77A8-4C04-BF17-73FF0ED4F26D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689284-AB77-47C7-B2E2-DDB933FD2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6FC710-600B-4E0D-A40A-05746166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6865-43E4-4263-9E98-00F22ACF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0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730A2-2F2F-46ED-B8E3-BE73232C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ED7FF6-FDA0-43FC-A547-1556B58EB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709F7B-18CD-485B-AFC7-8F1D48472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1E46-77A8-4C04-BF17-73FF0ED4F26D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C571F-AC11-4C2D-8A56-EAC1A092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C18999-1B97-4012-A808-B81A3A3B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6865-43E4-4263-9E98-00F22ACF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90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BBAA0-D605-44F6-BD27-AF97F625B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D5A741-5588-4109-B454-D8081573E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A826FC-F1DE-4395-9FD8-E1CA1C9A5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1E46-77A8-4C04-BF17-73FF0ED4F26D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D74CC2-5CA5-4A89-AE97-73A612DB5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8C874-A64A-4141-B0AA-C43314DFA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6865-43E4-4263-9E98-00F22ACF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5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7A251-E1C5-4178-9F82-25997A249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0F3E3-FEE0-47FF-A4DE-620CAC6DB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DDCDA2-81E0-48FD-891E-59F28ADF8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0D551B-960F-40B1-BFDD-973C0B13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1E46-77A8-4C04-BF17-73FF0ED4F26D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820B4-11A7-4431-8CC1-69302878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2769C7-AF86-4D09-9E58-06E91B5B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6865-43E4-4263-9E98-00F22ACF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80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C7458-4B25-4271-8313-C42D3AE1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FCD966-5714-4DB9-A5C0-422A64D9F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FB219D-C85D-4EB9-9426-A2163B80E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A3A178-165A-4061-96E8-C92F504E8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BC5B41-B1C5-4326-932F-7C543C55B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646AABB-F04D-4241-9D9C-928068C3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1E46-77A8-4C04-BF17-73FF0ED4F26D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F01B1B-B7ED-4A8C-B11D-BD84B0E19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20FDAC-4B65-43DB-9FEF-D38FA5D9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6865-43E4-4263-9E98-00F22ACF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9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48136-1E08-422B-A75C-EAF459F6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9AC807-1799-4D87-BF51-19B6E8DA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1E46-77A8-4C04-BF17-73FF0ED4F26D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AE2F7F-1983-4F0C-8943-D016E3AF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121760-79E9-478C-AE8F-712C69BF1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6865-43E4-4263-9E98-00F22ACF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86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C93168-9BC1-483E-9621-0232C0C7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1E46-77A8-4C04-BF17-73FF0ED4F26D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CA82C4-E204-4285-813A-704BA95B0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349F4B-CD01-4DA8-8744-711AF634A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6865-43E4-4263-9E98-00F22ACF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24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E47CC-2534-4B2A-92DC-893EC7BB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8B00AC-CD9C-47DC-8CD4-1F094394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C80D9F-9E70-4E28-9030-5A557EA5F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81EC99-B9A9-4942-A30B-E897C9FB9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1E46-77A8-4C04-BF17-73FF0ED4F26D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7AC0E6-181F-4856-9AEA-E6919328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C3BFB6-A118-4809-A47C-D68FC8960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6865-43E4-4263-9E98-00F22ACF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13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BDB2D-9F05-43B0-B07E-458665A9F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4CDBCD8-62E2-4DAE-A76B-F4EB884F9A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BBE1C-1493-44D6-AE0A-8790885A6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3BD0D-64E7-4AE7-9EC5-805FFCBF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51E46-77A8-4C04-BF17-73FF0ED4F26D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D73166-FDCA-47FE-8A87-3190A4447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09D42A-D314-44E1-BB24-51B949479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06865-43E4-4263-9E98-00F22ACF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99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16CBA-B513-455D-BB2D-94B1DB779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C0C5FD-6298-4FED-8EB3-6F2923EDC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3B895-F33E-4699-A5DF-935AFA648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51E46-77A8-4C04-BF17-73FF0ED4F26D}" type="datetimeFigureOut">
              <a:rPr lang="ru-RU" smtClean="0"/>
              <a:t>03.07.2026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C5570-A274-4807-88ED-EE84972E8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80455D-F7F6-4109-8028-42F70243A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06865-43E4-4263-9E98-00F22ACF88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59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nebdeti.ru/nedb-item?id=c2ea181e-ebc4-4da7-9802-2c15d6dcec2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nebdeti.ru/nedb-item?id=5c2b44e2-f751-4b5a-b0d9-582405d7e0b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bdeti.ru/nedb-item?id=17fac6a0-407d-4511-a88b-87662a55319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ebdeti.ru/nedb-item?id=5a9ffaff-0108-4fed-b52a-4c28afffdca5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nebdeti.ru/nedb-item?id=36c08087-33e1-4958-9b03-58039362a94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nebdeti.ru/nedb-item?id=6d5bc364-0681-425f-a528-34b86ea969e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ebdeti.ru/nedb-item?id=d7d2fa70-91d9-4e24-b028-538f61fbd4d3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nebdeti.ru/nedb-item?id=b3362b48-a014-419e-b260-0c1c1924994b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nebdeti.ru/nedb-item?id=409ebacf-46a9-49ec-b5c5-e41a82fe0ee2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0EDAB3-5642-482A-AFAB-DBCC5EB6150A}"/>
              </a:ext>
            </a:extLst>
          </p:cNvPr>
          <p:cNvSpPr/>
          <p:nvPr/>
        </p:nvSpPr>
        <p:spPr>
          <a:xfrm>
            <a:off x="408373" y="301841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C5FCF-9D83-4E42-8E77-19EE9858262E}"/>
              </a:ext>
            </a:extLst>
          </p:cNvPr>
          <p:cNvSpPr/>
          <p:nvPr/>
        </p:nvSpPr>
        <p:spPr>
          <a:xfrm>
            <a:off x="6430394" y="303321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lvl="0" algn="r">
              <a:spcBef>
                <a:spcPct val="20000"/>
              </a:spcBef>
            </a:pPr>
            <a:endParaRPr lang="ru-RU" sz="2400" i="1" dirty="0">
              <a:solidFill>
                <a:srgbClr val="1F497D">
                  <a:lumMod val="75000"/>
                </a:srgbClr>
              </a:solidFill>
            </a:endParaRPr>
          </a:p>
          <a:p>
            <a:pPr lvl="0" algn="r">
              <a:spcBef>
                <a:spcPct val="20000"/>
              </a:spcBef>
            </a:pPr>
            <a:endParaRPr lang="ru-RU" sz="2400" i="1" dirty="0">
              <a:solidFill>
                <a:srgbClr val="1F497D">
                  <a:lumMod val="75000"/>
                </a:srgbClr>
              </a:solidFill>
            </a:endParaRPr>
          </a:p>
          <a:p>
            <a:pPr lvl="0" algn="r">
              <a:spcBef>
                <a:spcPct val="20000"/>
              </a:spcBef>
            </a:pPr>
            <a:endParaRPr lang="ru-RU" sz="2400" i="1" dirty="0">
              <a:solidFill>
                <a:srgbClr val="1F497D">
                  <a:lumMod val="75000"/>
                </a:srgbClr>
              </a:solidFill>
            </a:endParaRPr>
          </a:p>
          <a:p>
            <a:pPr lvl="0" algn="r">
              <a:spcBef>
                <a:spcPct val="20000"/>
              </a:spcBef>
            </a:pPr>
            <a:endParaRPr lang="ru-RU" sz="2400" i="1" dirty="0">
              <a:solidFill>
                <a:srgbClr val="1F497D">
                  <a:lumMod val="75000"/>
                </a:srgbClr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ru-RU" sz="2400" i="1" dirty="0">
                <a:solidFill>
                  <a:srgbClr val="1F497D">
                    <a:lumMod val="75000"/>
                  </a:srgbClr>
                </a:solidFill>
              </a:rPr>
              <a:t>«С первоисточником … можно проделать много разных штук, </a:t>
            </a:r>
          </a:p>
          <a:p>
            <a:pPr lvl="0" algn="r">
              <a:spcBef>
                <a:spcPct val="20000"/>
              </a:spcBef>
            </a:pPr>
            <a:r>
              <a:rPr lang="ru-RU" sz="2400" i="1" dirty="0">
                <a:solidFill>
                  <a:srgbClr val="1F497D">
                    <a:lumMod val="75000"/>
                  </a:srgbClr>
                </a:solidFill>
              </a:rPr>
              <a:t>даже перевернуть с ног на голову» </a:t>
            </a:r>
            <a:br>
              <a:rPr lang="ru-RU" sz="2400" i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2400" i="1" dirty="0">
                <a:solidFill>
                  <a:srgbClr val="1F497D">
                    <a:lumMod val="75000"/>
                  </a:srgbClr>
                </a:solidFill>
              </a:rPr>
              <a:t>                                                                                                                     </a:t>
            </a:r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(М. Фостер «Искусство чтения»)</a:t>
            </a: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Красноярск, 2026. июнь</a:t>
            </a: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09B04-327A-47E7-BCA2-3897C1BDA629}"/>
              </a:ext>
            </a:extLst>
          </p:cNvPr>
          <p:cNvSpPr txBox="1"/>
          <p:nvPr/>
        </p:nvSpPr>
        <p:spPr>
          <a:xfrm>
            <a:off x="643630" y="5718306"/>
            <a:ext cx="488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библиографических открыток, посвящённая жизни и творчеству В.И. Даля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по применению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72EA53-0857-4FEA-874C-337F0FFEF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360" y="408373"/>
            <a:ext cx="1449308" cy="19426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A08034-16BA-4F4B-8946-FCAE171F99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06" r="9724" b="2112"/>
          <a:stretch/>
        </p:blipFill>
        <p:spPr>
          <a:xfrm>
            <a:off x="742770" y="408373"/>
            <a:ext cx="4498427" cy="541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56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0EDAB3-5642-482A-AFAB-DBCC5EB6150A}"/>
              </a:ext>
            </a:extLst>
          </p:cNvPr>
          <p:cNvSpPr/>
          <p:nvPr/>
        </p:nvSpPr>
        <p:spPr>
          <a:xfrm>
            <a:off x="724202" y="238887"/>
            <a:ext cx="4852699" cy="6368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C5FCF-9D83-4E42-8E77-19EE9858262E}"/>
              </a:ext>
            </a:extLst>
          </p:cNvPr>
          <p:cNvSpPr/>
          <p:nvPr/>
        </p:nvSpPr>
        <p:spPr>
          <a:xfrm>
            <a:off x="6489720" y="248575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книге:</a:t>
            </a:r>
          </a:p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сборник рассказов, в котором Даль с большой чуткостью и вниманием к деталям показывает мир ребёнка: как дети играют, учатся, воспринимают повседневные дела и традиции. При этом писатель не просто фиксирует быт — он показывает, как в семье естественным образом закладывались духовно-нравственные основы. В рассказах взрослые (родители, бабушки) ненавязчиво учат детей: обсуждают поступки, формируют «доброе сердце», прививают любовь к труду, объясняют смысл религиозных праздников и заповедей. Многие истории имеют биографический оттенок: в них угадываются воспоминания самого Даля о собственном детстве. Например, он вспоминал, как мать своим примером и мягким обращением заложила в нём нравственное начало и приучала любить труд. </a:t>
            </a: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 применению:</a:t>
            </a: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Найдите с ребятами места в тексте, где Даль описывает,  </a:t>
            </a: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в XIX веке в семье естественным образом осваивали нравственные понятия, какие методы воспитания ценились. </a:t>
            </a:r>
          </a:p>
          <a:p>
            <a:pPr marL="285750" indent="-285750">
              <a:lnSpc>
                <a:spcPts val="165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Порассуждайте, как можно плодотворно использовать произведения В.И. Даля в современной педагогической и воспитательной практике, в чём отличие современных методов и приёмов от тех, что описывает Даль.</a:t>
            </a:r>
          </a:p>
          <a:p>
            <a:pPr marL="285750" indent="-285750">
              <a:lnSpc>
                <a:spcPts val="165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i="1" dirty="0">
                <a:solidFill>
                  <a:srgbClr val="55555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Создайте с детьми таблицу, в которой клеточки – это названия букв алфавита. В эти клетки внесите слова, связанные с темой книги (сколько получится за отведённое время, например, 5 минут).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165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400" i="1" dirty="0">
              <a:solidFill>
                <a:srgbClr val="FF0000"/>
              </a:solidFill>
              <a:latin typeface="PT Astra Sans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1B919-4F81-4F5D-9C49-803CE5896073}"/>
              </a:ext>
            </a:extLst>
          </p:cNvPr>
          <p:cNvSpPr txBox="1"/>
          <p:nvPr/>
        </p:nvSpPr>
        <p:spPr>
          <a:xfrm>
            <a:off x="1012054" y="408373"/>
            <a:ext cx="41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 открытке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09B04-327A-47E7-BCA2-3897C1BDA629}"/>
              </a:ext>
            </a:extLst>
          </p:cNvPr>
          <p:cNvSpPr txBox="1"/>
          <p:nvPr/>
        </p:nvSpPr>
        <p:spPr>
          <a:xfrm>
            <a:off x="964740" y="5432652"/>
            <a:ext cx="4401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 В.И. Картины из быта русских детей В.И. Даль; иллюстрации К. Брош, К.А.Трутовского .-Москва:  Издание книгопродавца Маврикия Осиповича Вольфа, 1874.- 294 с.: ил.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https://nebdeti.ru/nedb-item?id=c2ea181e-ebc4-4da7-9802-2c15d6dcec23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DCC0B9-81BA-46DC-971F-6DD7DA00D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467" y="4316020"/>
            <a:ext cx="1045374" cy="104537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25F75C-9A9E-48CA-9DBE-6400804B4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54" y="1023860"/>
            <a:ext cx="2719033" cy="417094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EE0B9E-B564-4DCC-8B3E-D7B1341259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619" y="1023860"/>
            <a:ext cx="1476134" cy="23618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AD267B-600A-4087-A55C-7AF3678A7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686" y="3448402"/>
            <a:ext cx="857250" cy="8572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3770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0EDAB3-5642-482A-AFAB-DBCC5EB6150A}"/>
              </a:ext>
            </a:extLst>
          </p:cNvPr>
          <p:cNvSpPr/>
          <p:nvPr/>
        </p:nvSpPr>
        <p:spPr>
          <a:xfrm>
            <a:off x="724202" y="238887"/>
            <a:ext cx="4852699" cy="6368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 В.И. Первая первинка полуграмотной внуке. Сказки. Песенки. Игры /В.И. Даль .- Москва:  Типография Рис, 1870.- 176 с.</a:t>
            </a:r>
          </a:p>
          <a:p>
            <a:pPr lvl="0" algn="ctr"/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https://nebdeti.ru/nedb-item?id=5c2b44e2-f751-4b5a-b0d9-582405d7e0b4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C5FCF-9D83-4E42-8E77-19EE9858262E}"/>
              </a:ext>
            </a:extLst>
          </p:cNvPr>
          <p:cNvSpPr/>
          <p:nvPr/>
        </p:nvSpPr>
        <p:spPr>
          <a:xfrm>
            <a:off x="6489720" y="248575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книге:</a:t>
            </a:r>
          </a:p>
          <a:p>
            <a:pPr lvl="0"/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детский сборник, составленный Владимиром Ивановичем Далем и изданный в Москве в типографии Т. Рис в 1870 году. Автор посвятил книгу своим внукам. В сборник вошли сказки, стихотворения, игры,  пословицы, скороговорки и чистоговорки, загадки. 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сборник он создал уже в зрелом возрасте как пособие для воспитания детей. Интересно, что в 1871 году вышло продолжение — «Первинка другая. Внуке-грамотейке с неграмотною братиею». А в 2026 году в рамках проекта «Сказки Даля всей Россией» к 225-летию со дня рождения писателя оба сборника впервые объединили под одной обложкой в издании «Две первинки внукам и правнукам».</a:t>
            </a:r>
          </a:p>
          <a:p>
            <a:pPr lvl="0"/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sng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Инструкция по  применению: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sng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Устройте детям фольклорный праздник «Первинки». Разделите ребят на несколько команд, каждой определите литературный жанр из сборника, пусть ребята почитают страницы книги и придумают представление (презентацию) каждого выбора. 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ts val="165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en-US" sz="1400" i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https://nebdeti.ru/nedb-item?id=5c2b44e2-f751-4b5a-b0d9-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PT Ast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1B919-4F81-4F5D-9C49-803CE5896073}"/>
              </a:ext>
            </a:extLst>
          </p:cNvPr>
          <p:cNvSpPr txBox="1"/>
          <p:nvPr/>
        </p:nvSpPr>
        <p:spPr>
          <a:xfrm>
            <a:off x="1012054" y="408373"/>
            <a:ext cx="41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Книга в открытке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44D11B-BF28-409B-AF48-C3C1B49D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781" y="3677759"/>
            <a:ext cx="1528749" cy="15287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4978AA-A625-40A7-9F9A-F338B9CE4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54" y="947191"/>
            <a:ext cx="2635115" cy="425931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8309EF-2C92-433C-9992-CCB466F6A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021" y="1353771"/>
            <a:ext cx="1459816" cy="20752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875378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0EDAB3-5642-482A-AFAB-DBCC5EB6150A}"/>
              </a:ext>
            </a:extLst>
          </p:cNvPr>
          <p:cNvSpPr/>
          <p:nvPr/>
        </p:nvSpPr>
        <p:spPr>
          <a:xfrm>
            <a:off x="408373" y="301841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коллекцию  открыток собрана  информация о книгах и диафильмах разных лет издания. Коллекция учитывает интересы ребят всех трёх ступеней обучения в школе, педагогов и библиотекарей по предметам «Литературное чтение», «Литература» и «Русский язык». Коллекция – это ссылки на Национальную электронную библиотеку Российской государственной детской библиотеки и инструкции по применению, содержащие информацию о разных изданиях и рекомендации по работе с ними. В школе и библиотеке – это материалы для чтения, изучения  и использования в практической деятельности. 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Каждая инструкция  включает в себя: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иллюстрацию обложки книги или диафильма;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библиографическое описание;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аннотацию;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полезные ссылки – QR-коды;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инструкцию по применению.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Палитра методических рекомендаций по организации творческой  работы с текстами разнообразна: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чтение по ролям; чтение-рассуждение;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исследование текстов;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рисование образов главных героев;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создание ассоциативного ряда;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рисование мини-диафильмов;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придумывание авторских сюжетов и т.д.</a:t>
            </a:r>
          </a:p>
          <a:p>
            <a:pPr marL="285750" lvl="0" indent="-285750" algn="just">
              <a:spcBef>
                <a:spcPct val="20000"/>
              </a:spcBef>
              <a:buFontTx/>
              <a:buChar char="-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C5FCF-9D83-4E42-8E77-19EE9858262E}"/>
              </a:ext>
            </a:extLst>
          </p:cNvPr>
          <p:cNvSpPr/>
          <p:nvPr/>
        </p:nvSpPr>
        <p:spPr>
          <a:xfrm>
            <a:off x="6430394" y="303321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Есть в коллекции рекомендации по использованию отдельных приёмов технологии «Развитие критического мышления через чтение и письмо» (РКМЧП):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«Обучение сообща»;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«Кластер»;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«Тонкие» и «толстые» вопросы»; 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 «Словарь»;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«Думай самостоятельно».</a:t>
            </a:r>
          </a:p>
          <a:p>
            <a:pPr lvl="0" algn="just">
              <a:spcBef>
                <a:spcPct val="20000"/>
              </a:spcBef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Особенность этих рекомендаций состоит в том, что они являются приглашением к сотворчеству ребят, которые становятся соавторами и продолжают развитие намеченных идей.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Настоящие инструкции не могут  обеспечить предоставление всесторонней информации, рассчитанной на все случаи. Они  содержат общие принципы и рекомендации по использованию текстов «НЭБ. ДЕТИ», которые могут быть необходимы и полезны в работе с детьми.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Инструкции могут  использоваться на конкретные тексты, которые будут доступны через QR-коды, и на аналогичные современные издания.</a:t>
            </a: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lvl="0" algn="r">
              <a:spcBef>
                <a:spcPct val="20000"/>
              </a:spcBef>
            </a:pPr>
            <a:endParaRPr lang="ru-RU" sz="2400" i="1" dirty="0">
              <a:solidFill>
                <a:srgbClr val="1F497D">
                  <a:lumMod val="75000"/>
                </a:srgbClr>
              </a:solidFill>
            </a:endParaRPr>
          </a:p>
          <a:p>
            <a:pPr lvl="0" algn="r">
              <a:spcBef>
                <a:spcPct val="20000"/>
              </a:spcBef>
            </a:pPr>
            <a:endParaRPr lang="ru-RU" sz="2400" i="1" dirty="0">
              <a:solidFill>
                <a:srgbClr val="1F497D">
                  <a:lumMod val="75000"/>
                </a:srgbClr>
              </a:solidFill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52846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0EDAB3-5642-482A-AFAB-DBCC5EB6150A}"/>
              </a:ext>
            </a:extLst>
          </p:cNvPr>
          <p:cNvSpPr/>
          <p:nvPr/>
        </p:nvSpPr>
        <p:spPr>
          <a:xfrm>
            <a:off x="408373" y="301841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C5FCF-9D83-4E42-8E77-19EE9858262E}"/>
              </a:ext>
            </a:extLst>
          </p:cNvPr>
          <p:cNvSpPr/>
          <p:nvPr/>
        </p:nvSpPr>
        <p:spPr>
          <a:xfrm>
            <a:off x="6430394" y="303321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книге:</a:t>
            </a: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рассказов с цветными иллюстрациями о замечательном русском писателе и учёном Владимире Ивановиче Дале и о его знаменитом четырёхтомном «Толковом словаре живого великорусского языка», в котором собрано и объяснено около двухсот тысяч слов.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just"/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 что же означает фамилия — Даль?</a:t>
            </a:r>
          </a:p>
          <a:p>
            <a:pPr algn="just"/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Исторически языки Европы связаны корнями, и датская фамилия Даль живёт и в русских словах «даль», «далеко». </a:t>
            </a:r>
          </a:p>
          <a:p>
            <a:pPr algn="just"/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Иванович Даль оказался верен своей фамилии:</a:t>
            </a:r>
          </a:p>
          <a:p>
            <a:pPr algn="just"/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своим словарём показал дали и просторы русского языка, сказками заглянул в даль истории русского народа — и далеко в будущее. Даль был прямым наследником творчества Пушкина, не случайно, наверное, став свидетелем последнего вздоха великого поэта… Если Пушкин создал русский литературный язык, то </a:t>
            </a:r>
          </a:p>
          <a:p>
            <a:pPr algn="just"/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 составил словарь, без которого этот язык не смог бы засверкать в таком великолепии и подарить потомкам образцы высших достижений мировой культуры</a:t>
            </a:r>
          </a:p>
          <a:p>
            <a:pPr algn="just"/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ХIХ и ХХ веках» (из книги).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just"/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 применению: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текстами и иллюстративным материалом отдельных рассказов книги можно использовать педагогическую технологию развития критического мышления, её отдельные приёмы: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«Обучение сообща», «Кластер», «Тонкие» и «толстые» вопросы», </a:t>
            </a:r>
          </a:p>
          <a:p>
            <a:pPr lvl="0" algn="just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«Словарь», «Думай самостоятельно».</a:t>
            </a:r>
          </a:p>
          <a:p>
            <a:pPr algn="just"/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1B919-4F81-4F5D-9C49-803CE5896073}"/>
              </a:ext>
            </a:extLst>
          </p:cNvPr>
          <p:cNvSpPr txBox="1"/>
          <p:nvPr/>
        </p:nvSpPr>
        <p:spPr>
          <a:xfrm>
            <a:off x="1012054" y="408373"/>
            <a:ext cx="41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 открытке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6F7494-D76F-46B7-B68B-6FE17FD2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40" y="884238"/>
            <a:ext cx="3055365" cy="44067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AF41E25-2F13-4EE7-9981-D0FD5752C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34" y="3752492"/>
            <a:ext cx="1522662" cy="153852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D09B04-327A-47E7-BCA2-3897C1BDA629}"/>
              </a:ext>
            </a:extLst>
          </p:cNvPr>
          <p:cNvSpPr txBox="1"/>
          <p:nvPr/>
        </p:nvSpPr>
        <p:spPr>
          <a:xfrm>
            <a:off x="635476" y="5473005"/>
            <a:ext cx="4882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Нечипоренко, Ю.Д.. Рассказы о В.И. Дале и его толковом словаре/Ю.Д.. Нечипоренко; художник А. Клепаков.- Москва: Детлит, 2024.-31 с.: ил.- (Детям о великих людях России).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https://nebdeti.ru/nedb-item?id=17fac6a0-407d-4511-a88b-87662a55319f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95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0EDAB3-5642-482A-AFAB-DBCC5EB6150A}"/>
              </a:ext>
            </a:extLst>
          </p:cNvPr>
          <p:cNvSpPr/>
          <p:nvPr/>
        </p:nvSpPr>
        <p:spPr>
          <a:xfrm>
            <a:off x="408373" y="248575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C5FCF-9D83-4E42-8E77-19EE9858262E}"/>
              </a:ext>
            </a:extLst>
          </p:cNvPr>
          <p:cNvSpPr/>
          <p:nvPr/>
        </p:nvSpPr>
        <p:spPr>
          <a:xfrm>
            <a:off x="6430394" y="303321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диафильме:</a:t>
            </a:r>
          </a:p>
          <a:p>
            <a:pPr algn="just"/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Использовать диафильм о В. И. Дале на уроках — отличная идея: он помогает оживить биографию автора, составителя, учёного, показать, как он собирал слова, и связать это с современностью. </a:t>
            </a:r>
          </a:p>
          <a:p>
            <a:pPr algn="just"/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«ВЛАДИМИРИВАНОВИЧ ДАЛЬ — ХИРУРГ И ПУТЕШЕСТВЕННИК, ВОИН И УЧЕНЫЙ.ДЛЯ ПОТОМКОВ </a:t>
            </a:r>
          </a:p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ЖЕВСЯ НЕПРОСТАЯ, ЗАПОЛНЕННАЯ РАЗНОГО РОДА </a:t>
            </a:r>
          </a:p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ДЕЛАМИ ЖИЗНЬ ЕГО УЛОЖИЛАСЬ БЕЗ ОСТАТКА В ГЛАВНЫЙ ТРУД — «ТОЛКОВЫЙ СЛОВАРЬ ЖИВОГО ВЕЛИКОРУССКОГО ЯЗЫКА» (из текста диафильма).</a:t>
            </a:r>
          </a:p>
          <a:p>
            <a:pPr algn="just"/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 применению:</a:t>
            </a:r>
          </a:p>
          <a:p>
            <a:pPr algn="just"/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/>
              <a:t> </a:t>
            </a: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работа с диафильмом была активной, добавьте задания прямо в процесс просмотра: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попросите ребят описать, что изображено в кадре, не читая субтитры;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найдите в изображении детали, которые раскрывают характер или привычки Даля;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сопоставьте иллюстрацию из диафильма с тем, что ученики знают о быте того времени — это развивает межпредметные связи. Можно также предложить ученикам самим составить подписи к кадрам или придумать короткий рассказ по серии картинок.</a:t>
            </a:r>
          </a:p>
          <a:p>
            <a:pPr algn="ctr"/>
            <a:endParaRPr lang="ru-RU" sz="14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1B919-4F81-4F5D-9C49-803CE5896073}"/>
              </a:ext>
            </a:extLst>
          </p:cNvPr>
          <p:cNvSpPr txBox="1"/>
          <p:nvPr/>
        </p:nvSpPr>
        <p:spPr>
          <a:xfrm>
            <a:off x="1012054" y="408373"/>
            <a:ext cx="41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 в открытке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09B04-327A-47E7-BCA2-3897C1BDA629}"/>
              </a:ext>
            </a:extLst>
          </p:cNvPr>
          <p:cNvSpPr txBox="1"/>
          <p:nvPr/>
        </p:nvSpPr>
        <p:spPr>
          <a:xfrm>
            <a:off x="408371" y="5082556"/>
            <a:ext cx="39493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Пенская Е. Владимир Даль (1801-1872):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/Е. Пенская.- Москва: Диафильм, 1986.-1 диафильм (52 кадра).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https://nebdeti.ru/nedb-item?id=5a9ffaff-0108-4fed-b52a-4c28afffdca5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26D2EC-E2A2-42F9-B7F2-406B30065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67" y="1036780"/>
            <a:ext cx="4451335" cy="335990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2FF2A3-E170-4601-A309-2A1F0E52D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821" y="4754897"/>
            <a:ext cx="1384995" cy="138499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38156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0EDAB3-5642-482A-AFAB-DBCC5EB6150A}"/>
              </a:ext>
            </a:extLst>
          </p:cNvPr>
          <p:cNvSpPr/>
          <p:nvPr/>
        </p:nvSpPr>
        <p:spPr>
          <a:xfrm>
            <a:off x="408373" y="248575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C5FCF-9D83-4E42-8E77-19EE9858262E}"/>
              </a:ext>
            </a:extLst>
          </p:cNvPr>
          <p:cNvSpPr/>
          <p:nvPr/>
        </p:nvSpPr>
        <p:spPr>
          <a:xfrm>
            <a:off x="6430394" y="303321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диафильме:</a:t>
            </a:r>
          </a:p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 предназначен для использования на уроках русского языка по теме «Лексика» и на внеклассных занятиях. Пособие рассказывает о некоторых страницах биографии В. Даля и о создании им «Толкового словаря живого великорусского языка».</a:t>
            </a:r>
          </a:p>
          <a:p>
            <a:pPr algn="just"/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 применению: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диафильма даются примеры заданий для работы с учащимися на уроке, например: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«Ребята, когда поедете летом в деревню или в другой город, прислушаетесь к местной речи, запишете интересные слова, а приедете домой — поделитесь своими находками с одноклассниками. Я уверен, кому-то удастся собрать большую коллекцию».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другие задания: 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«Выпишите из словаря пословицы, относящиеся к какому-нибудь одному слову».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«Дополните наш рассказ о словаре: найдите у Даля слово, значение которого можно изобразить, сделайте рисунок и напишите к нему текст, как это сделано в кадрах 15, 16, 17».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Предложите создать в классе мини-диафильм: нарисовать 3–4 кадра, иллюстрирующих какой-то эпизод из жизни Даля, и придумать к ним подписи.</a:t>
            </a: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1B919-4F81-4F5D-9C49-803CE5896073}"/>
              </a:ext>
            </a:extLst>
          </p:cNvPr>
          <p:cNvSpPr txBox="1"/>
          <p:nvPr/>
        </p:nvSpPr>
        <p:spPr>
          <a:xfrm>
            <a:off x="1012054" y="408373"/>
            <a:ext cx="41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 в открытке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09B04-327A-47E7-BCA2-3897C1BDA629}"/>
              </a:ext>
            </a:extLst>
          </p:cNvPr>
          <p:cNvSpPr txBox="1"/>
          <p:nvPr/>
        </p:nvSpPr>
        <p:spPr>
          <a:xfrm>
            <a:off x="408371" y="5022304"/>
            <a:ext cx="3949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Онуфриева Н. Подвиг всей жизни: (о В.И. Дале):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/Н. Онуфриева; иллюстратор Г.А. Сошникова.- Москва: Диафильм, 1991.-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диафильм (33 кадра).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https://nebdeti.ru/nedb-item?id=36c08087-33e1-4958-9b03-58039362a940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9C7946-F995-48AD-A4D6-E2ED096F0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44" y="1065860"/>
            <a:ext cx="4494340" cy="34913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5F3400B-994D-41D4-AA99-9AB3B87D5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78" y="5021242"/>
            <a:ext cx="1251751" cy="12517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48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0EDAB3-5642-482A-AFAB-DBCC5EB6150A}"/>
              </a:ext>
            </a:extLst>
          </p:cNvPr>
          <p:cNvSpPr/>
          <p:nvPr/>
        </p:nvSpPr>
        <p:spPr>
          <a:xfrm>
            <a:off x="724202" y="238887"/>
            <a:ext cx="4852699" cy="6368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C5FCF-9D83-4E42-8E77-19EE9858262E}"/>
              </a:ext>
            </a:extLst>
          </p:cNvPr>
          <p:cNvSpPr/>
          <p:nvPr/>
        </p:nvSpPr>
        <p:spPr>
          <a:xfrm>
            <a:off x="6489720" y="248575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книге:</a:t>
            </a: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4A4A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Казак Луганский — псевдоним Владимира Ивановича Даля. В настоящее репринтное издание включены избранные сказки Даля. Первая книга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сказок, по выходе из типографии (1832 г.), вскоре, по распоряжению правительства, была изъята из продажи, а автор их был арестован! Поводом к запрещению книги послужила сказка о черте, в которой рассказывается о жалкой и тягостной жизни русского солдата и о строгостях военной дисциплины при Николае I. О его сказках с особой похвалой отзывался А.С. Пушкин. Считается, что под их влиянием Пушкин написал «Сказку о рыбаке и золотой рыбке» и преподнёс её Далю с надписью «Твоя от твоих! Сказочнику Казаку Луганскому, сказочник Александр Пушкин».</a:t>
            </a:r>
            <a:b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 применению:</a:t>
            </a: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Поговорите с ребятами о выпускных данных книги (место и год издания). Используйте для этого дополнительные источники информации.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Составьте с ребятами «Словник» из старославянских слов и выражений, дайте им трактование воспользовавшись словарём В.И. Даля.</a:t>
            </a: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ребята откроют любой отрывок из сказок Даля, прочитают и придумают на его основе свой сюжет истории.</a:t>
            </a:r>
            <a:endParaRPr lang="ru-RU" sz="1400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165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400" i="1" dirty="0">
              <a:solidFill>
                <a:srgbClr val="FF0000"/>
              </a:solidFill>
              <a:latin typeface="PT Astra Sans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1B919-4F81-4F5D-9C49-803CE5896073}"/>
              </a:ext>
            </a:extLst>
          </p:cNvPr>
          <p:cNvSpPr txBox="1"/>
          <p:nvPr/>
        </p:nvSpPr>
        <p:spPr>
          <a:xfrm>
            <a:off x="1012054" y="408373"/>
            <a:ext cx="41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 открытке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09B04-327A-47E7-BCA2-3897C1BDA629}"/>
              </a:ext>
            </a:extLst>
          </p:cNvPr>
          <p:cNvSpPr txBox="1"/>
          <p:nvPr/>
        </p:nvSpPr>
        <p:spPr>
          <a:xfrm>
            <a:off x="724201" y="5334600"/>
            <a:ext cx="4852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 В.И.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для детей Казака Луганского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В.И. Даль.- Москва; Санкт-Петербург: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товарищества М.О. Вольфа, 1902.- 34 с.: ил.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https://nebdeti.ru/nedb-item?id=6d5bc364-0681-425f-a528-34b86ea969e9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B77869-D689-4640-9D45-2E707BE41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817" y="830902"/>
            <a:ext cx="2802609" cy="43519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00D80E-98EC-481B-8AD7-65B99B9B9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509" y="3716683"/>
            <a:ext cx="1557471" cy="155747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3061B6-F5B6-43AC-9390-3241FAADC0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271" y="1308364"/>
            <a:ext cx="1457938" cy="21206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6059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0EDAB3-5642-482A-AFAB-DBCC5EB6150A}"/>
              </a:ext>
            </a:extLst>
          </p:cNvPr>
          <p:cNvSpPr/>
          <p:nvPr/>
        </p:nvSpPr>
        <p:spPr>
          <a:xfrm>
            <a:off x="394147" y="248575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C5FCF-9D83-4E42-8E77-19EE9858262E}"/>
              </a:ext>
            </a:extLst>
          </p:cNvPr>
          <p:cNvSpPr/>
          <p:nvPr/>
        </p:nvSpPr>
        <p:spPr>
          <a:xfrm>
            <a:off x="6489720" y="248575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диафильме:</a:t>
            </a: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 был не только писателем, но и известным собирателем фольклора. Он обрабатывал народные сюжеты, придавая им литературную форму. Сказка «Медведь-половинщик»  была написана в 1832 году.</a:t>
            </a:r>
            <a:r>
              <a:rPr lang="ru-RU" sz="1400" dirty="0">
                <a:solidFill>
                  <a:schemeClr val="tx1"/>
                </a:solidFill>
              </a:rPr>
              <a:t> 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начинается с противопоставления двух миров: жизни медведя в лесу, который каждую осень готовил берлогу и залегал в неё на всю зиму, «лежал да лапу сосал», и жизни мужика, который усердно трудился весной, летом и осенью, а зимой сытно ел. Медведь позавидовал мужику и решил напроситься к нему в помощники… Что случилось дальше? Смотрите диафильм.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 применению:</a:t>
            </a: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задание ребятам, читать сказку по ролям. </a:t>
            </a:r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333333"/>
              </a:solidFill>
              <a:latin typeface="PT Astra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дети найдут  в тексте и кадрах детали, которые раскрывают характеры и привычки мужика и медведя.  </a:t>
            </a:r>
          </a:p>
          <a:p>
            <a:pPr algn="just"/>
            <a:endParaRPr lang="ru-RU" sz="1400" i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Попробуйте объяснить значение какого-то слова или фразеологизма, опираясь только на кадр диафильма.</a:t>
            </a:r>
          </a:p>
          <a:p>
            <a:pPr marL="285750" lvl="0" indent="-285750">
              <a:lnSpc>
                <a:spcPts val="165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Порассуждайте с ребятами о том, на какую известную   народную сказку похож сюжет сказки «Медведь-половинщик».</a:t>
            </a:r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1B919-4F81-4F5D-9C49-803CE5896073}"/>
              </a:ext>
            </a:extLst>
          </p:cNvPr>
          <p:cNvSpPr txBox="1"/>
          <p:nvPr/>
        </p:nvSpPr>
        <p:spPr>
          <a:xfrm>
            <a:off x="1012054" y="408373"/>
            <a:ext cx="41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 в открытке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09B04-327A-47E7-BCA2-3897C1BDA629}"/>
              </a:ext>
            </a:extLst>
          </p:cNvPr>
          <p:cNvSpPr txBox="1"/>
          <p:nvPr/>
        </p:nvSpPr>
        <p:spPr>
          <a:xfrm>
            <a:off x="349045" y="5082556"/>
            <a:ext cx="3949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Лосин В.Н. Медведь-половинщик: русская народная сказка в обработке В. Даля: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/В.Н. Лосин.- Москва: Диафильм, 1977.- 1 диафильм (44 кадра).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https://nebdeti.ru/nedb-item?id=d7d2fa70-91d9-4e24-b028-538f61fbd4d3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CDA338-C035-427B-A67F-B89CABB94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65" y="1063060"/>
            <a:ext cx="4605398" cy="34761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9EE88B-7085-4397-A38E-8F6973A4F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63" y="4824606"/>
            <a:ext cx="1487418" cy="14874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6954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0EDAB3-5642-482A-AFAB-DBCC5EB6150A}"/>
              </a:ext>
            </a:extLst>
          </p:cNvPr>
          <p:cNvSpPr/>
          <p:nvPr/>
        </p:nvSpPr>
        <p:spPr>
          <a:xfrm>
            <a:off x="408373" y="248575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C5FCF-9D83-4E42-8E77-19EE9858262E}"/>
              </a:ext>
            </a:extLst>
          </p:cNvPr>
          <p:cNvSpPr/>
          <p:nvPr/>
        </p:nvSpPr>
        <p:spPr>
          <a:xfrm>
            <a:off x="6489720" y="248575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диафильме:</a:t>
            </a:r>
          </a:p>
          <a:p>
            <a:pPr algn="just"/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диафильм – это проиллюстрированная  литературная сказка, которую Даль обработал — то есть взял за основу народный сюжет (похожий, например, на сказку «Как грибы с горохом воевали») и придал ему авторскую форму. Год написания — 1870. Главная мысль сказки состоит в том, что не стоит затевать бессмысленные ссоры и поддаваться зависти. Конфликт оказывается абсурдным: в итоге страдают все участники. Ещё одна важная мысль: иногда простое человеческое вмешательство (как в случае с Варварой) помогает разрешить конфликт мирным путём. </a:t>
            </a:r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 применению: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просмотра диафильма можно обсудить, почему другие грибы отказались — это хороший повод поговорить о том, что иногда лучше не рисковать без серьёзной причины.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задание ребятам, подобрать пословицы, которые подходят к сказке (Дружно за мир стоять — войне не бывать. Мир строит, а война разрушает. Мир да лад — большой клад).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Порассуждайте с детьми о том, что в сказке есть элементы, характерные для сказок о животных: грибы разговаривают и проявляют человеческие черты, какие именно?  (гордость, зависть, страх).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4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внимание ребят на то, что В.И.Даль использует просторечные слова и выражения («гневается», «ныне», «насилу», «вишь») и постоянные эпитеты («сладкую ягоду», «красным летом», «сила великая», «грозная рать»). Эти слова и выражения они находят в тексте самостоятельно.</a:t>
            </a: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1B919-4F81-4F5D-9C49-803CE5896073}"/>
              </a:ext>
            </a:extLst>
          </p:cNvPr>
          <p:cNvSpPr txBox="1"/>
          <p:nvPr/>
        </p:nvSpPr>
        <p:spPr>
          <a:xfrm>
            <a:off x="1012054" y="408373"/>
            <a:ext cx="41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 в открытке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09B04-327A-47E7-BCA2-3897C1BDA629}"/>
              </a:ext>
            </a:extLst>
          </p:cNvPr>
          <p:cNvSpPr txBox="1"/>
          <p:nvPr/>
        </p:nvSpPr>
        <p:spPr>
          <a:xfrm>
            <a:off x="349045" y="5022304"/>
            <a:ext cx="3949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Сурвилло, Н. Война грибов с ягодами: русская народная сказка в обработке В. Даля: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/Н. Сурвилло.- Москва: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Диафильм, 1976.-1 диафильм (32 кадра).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https://nebdeti.ru/nedb-item?id=b3362b48-a014-419e-b260-0c1c1924994b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8C3D7A-DC1D-441F-8AAE-D1266C976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228" y="1036780"/>
            <a:ext cx="4429647" cy="33435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A1D962-0D66-4AB0-8878-012C9C3B6E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044" y="4824605"/>
            <a:ext cx="1432840" cy="14328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30345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70EDAB3-5642-482A-AFAB-DBCC5EB6150A}"/>
              </a:ext>
            </a:extLst>
          </p:cNvPr>
          <p:cNvSpPr/>
          <p:nvPr/>
        </p:nvSpPr>
        <p:spPr>
          <a:xfrm>
            <a:off x="724202" y="238887"/>
            <a:ext cx="4852699" cy="6368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2C5FCF-9D83-4E42-8E77-19EE9858262E}"/>
              </a:ext>
            </a:extLst>
          </p:cNvPr>
          <p:cNvSpPr/>
          <p:nvPr/>
        </p:nvSpPr>
        <p:spPr>
          <a:xfrm>
            <a:off x="6489720" y="248575"/>
            <a:ext cx="5353235" cy="63741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диафильме:</a:t>
            </a: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народная сказка «Привередница» в пересказе Владимира Даля о капризной девочке Малашечке, которая заигралась с подружками и не уследила за братцем Ивашечкой. Гуси-лебеди унесли братца к бабе-яге, а Малаша отправилась его выручать.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Даль  не просто пересказал народный сюжет (похожий на «Гуси-лебеди»), но и добавил в текст много народных пословиц и поговорок. Например, слова печки: «Голодному и ржаной хлеб за пряник сойдёт, а сытому и коврижка вяземская не сладка!». Так сказка становится не только увлекательной историей, но и маленьким уроком.</a:t>
            </a:r>
            <a:endParaRPr lang="ru-RU" sz="1400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u="sng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по  применению:</a:t>
            </a:r>
          </a:p>
          <a:p>
            <a:endParaRPr lang="ru-RU" sz="1400" i="1" u="sng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Пусть ребята поработают с заголовком сказки и найдут его значение в словаре В,И, Даля.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опоставьте иллюстрацию из диафильма с тем, что ученики знают о быте того времени — это развивает межпредметные связи. </a:t>
            </a: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 уже знакомы с русской народной сказкой «Гуси-лебеди», можно предложить ученикам самим составить подписи к кадрам или придумать короткий рассказ по серии картинок.</a:t>
            </a: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Дайте задание детям, сказать веское слово в защиту главной героини.</a:t>
            </a: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1650"/>
              </a:lnSpc>
              <a:spcAft>
                <a:spcPts val="6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ru-RU" sz="1400" i="1" dirty="0">
              <a:solidFill>
                <a:srgbClr val="FF0000"/>
              </a:solidFill>
              <a:latin typeface="PT Astra Sans"/>
            </a:endParaRP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i="1" dirty="0">
              <a:solidFill>
                <a:srgbClr val="333333"/>
              </a:solidFill>
              <a:latin typeface="PT Astra Sans"/>
            </a:endParaRPr>
          </a:p>
          <a:p>
            <a:pPr algn="ctr"/>
            <a:endParaRPr lang="ru-RU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D1B919-4F81-4F5D-9C49-803CE5896073}"/>
              </a:ext>
            </a:extLst>
          </p:cNvPr>
          <p:cNvSpPr txBox="1"/>
          <p:nvPr/>
        </p:nvSpPr>
        <p:spPr>
          <a:xfrm>
            <a:off x="1012054" y="408373"/>
            <a:ext cx="419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 в открытке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09B04-327A-47E7-BCA2-3897C1BDA629}"/>
              </a:ext>
            </a:extLst>
          </p:cNvPr>
          <p:cNvSpPr txBox="1"/>
          <p:nvPr/>
        </p:nvSpPr>
        <p:spPr>
          <a:xfrm>
            <a:off x="489308" y="5030957"/>
            <a:ext cx="485152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Большакова Б. 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Привередница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русская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сказка в обработке В. Даля: 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/Б. Большакова.- Москва: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Диафильм, 1984.- 1 диафильм (43 кадра)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https://nebdeti.ru/nedb-item?id=409ebacf-46a9-49ec-b5c5-e41a82fe0ee2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0C10C53-11DB-4A4B-BD98-44DBC4802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054" y="1042177"/>
            <a:ext cx="4167500" cy="31456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2BC031-009C-4FE4-804D-E54483582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461" y="4326679"/>
            <a:ext cx="1203266" cy="120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573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1966</Words>
  <Application>Microsoft Office PowerPoint</Application>
  <PresentationFormat>Широкоэкранный</PresentationFormat>
  <Paragraphs>515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PT Astra Sans</vt:lpstr>
      <vt:lpstr>Symbol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Выставка-коллекция библиографических открыток по жизни и творчеству  В.И. Даля </dc:title>
  <dc:creator>User</dc:creator>
  <cp:lastModifiedBy>User</cp:lastModifiedBy>
  <cp:revision>62</cp:revision>
  <dcterms:created xsi:type="dcterms:W3CDTF">2026-06-26T07:49:23Z</dcterms:created>
  <dcterms:modified xsi:type="dcterms:W3CDTF">2026-07-03T09:16:30Z</dcterms:modified>
</cp:coreProperties>
</file>