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61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FDBDA-0229-4B29-B9C6-993B63BCF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2C5C95-0141-4A58-8A11-55BCC6511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0611D0-06D3-4588-B449-A70EAC5C2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BC6-20E4-47F0-91F3-042732E4E72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7E0098-AEB9-4473-BA31-187797CDF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7A5268-B083-4D05-89CB-EE0FF45E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2A78-E337-45AD-98E8-B5E9B8FF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56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E21C9-5B65-4DC8-8997-2D69B9C1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883D96-B7F0-48D4-9C9D-3ABBC79F11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8A2D9D-4BA8-46F7-A1F5-04D6B58D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BC6-20E4-47F0-91F3-042732E4E72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76D2C0-7F93-4F4B-816A-AC6F9CEC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4CA0C-2931-42F8-82EF-FA5869A63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2A78-E337-45AD-98E8-B5E9B8FF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17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73831CF-4D09-4280-A9A8-079C8679E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4B03AA-DB71-414F-A10E-E47281EE2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68B910-1AC8-4E96-9FAC-9236871D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BC6-20E4-47F0-91F3-042732E4E72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653927-B693-40EA-AFC9-D9DD891A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9D637E-F162-4CB3-8CCE-D4D0BB14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2A78-E337-45AD-98E8-B5E9B8FF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9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C405C-74AE-45E5-9EC1-0264B7E8B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D51968-A325-4AF2-870B-74455A48A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B3FEC3-7533-4952-9918-21E74729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BC6-20E4-47F0-91F3-042732E4E72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6FD37E-1705-49CF-BD04-01E723172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78DC7E-98E6-458B-B891-344FEAD3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2A78-E337-45AD-98E8-B5E9B8FF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8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6C459-8E39-40DF-8767-F75CE386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7EC56-79BF-4E06-944F-F78711B7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C1673D-000A-4B34-A1A3-D624448A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BC6-20E4-47F0-91F3-042732E4E72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91A5F-50E3-4FE2-A82C-08C1CF85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C2A6B0-F9E7-46AA-8688-A72EA60A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2A78-E337-45AD-98E8-B5E9B8FF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01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9F6A3-0844-4E84-8A56-3300A8A8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EF3F54-D0C2-4F7F-8751-C77565EC4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FB16C6-5194-42D6-8199-BAE800562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C5067A-8E97-4C84-A03E-4D236F9C2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BC6-20E4-47F0-91F3-042732E4E72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1F027B-42CB-40F9-ABF8-D5036059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DAA34D-9ED7-4BC9-A5B8-8B53CFFF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2A78-E337-45AD-98E8-B5E9B8FF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605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E0C50-8F8C-4BEB-91A2-191A6F62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DD07FB-A1E6-4AB6-8F74-BD2335F2D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0EB039-C67D-4851-9299-B8A8E9C4A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E6B13E-E600-4FBB-9DCB-77BC9D658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BBAD84A-260B-45A0-889A-D59461126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81DCF4-3274-46DB-8CC5-EB2DBA412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BC6-20E4-47F0-91F3-042732E4E72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FF4085-A518-4BB3-9C73-1CEF5835D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DC7A12-7885-4082-9DA9-F5B6DA7B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2A78-E337-45AD-98E8-B5E9B8FF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60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2F586-3897-4D47-9E75-B24EF3EAA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10762B-5247-430C-84B1-ACB3A423E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BC6-20E4-47F0-91F3-042732E4E72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AF1EA1-6B77-4133-A237-908639725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73ACCB-AFBE-4436-BD22-E7573718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2A78-E337-45AD-98E8-B5E9B8FF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091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97523C-467D-4F29-B452-684BB638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BC6-20E4-47F0-91F3-042732E4E72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700B4FA-76F3-4C42-A371-3CCEECE76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48BB76-9E32-4144-9FD7-AD7DAA068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2A78-E337-45AD-98E8-B5E9B8FF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88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679E0-BD00-481F-9B74-FE256DBC3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7CCE56-62A5-4348-AA3D-701C3172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963229-B908-4228-9797-B5104BBFD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0B4EF9-ADF5-42B4-9ED3-8838379B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BC6-20E4-47F0-91F3-042732E4E72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35971-1E9C-4412-9DFD-AB883134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2CEA57-9096-47C3-9994-8B2D7B09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2A78-E337-45AD-98E8-B5E9B8FF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09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B7A1D-250A-4A28-B007-31A1E0BD6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4871CC-9BEF-47E1-9F9D-F27C75818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DF23C1-29B3-430E-998B-DE8615B15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8CA5D8-206A-45B4-A0F1-7B718F7B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FBC6-20E4-47F0-91F3-042732E4E72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2E3-035B-4FB9-82DE-22D3E106B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DB1098-F874-4D85-BEE5-25404011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2A78-E337-45AD-98E8-B5E9B8FF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21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74D93-BC1C-49BB-BF3F-725CA8B59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B6946-0E83-4969-9DAA-7E7AF3EAE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E35D8B-93E8-4B81-9794-8BBC4DCCBD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FFBC6-20E4-47F0-91F3-042732E4E72A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0781AE-FA06-4CC7-8A7E-E073F8153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58AC5-BAEC-4984-B5F2-4AC9501C0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2A78-E337-45AD-98E8-B5E9B8FFE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98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kdb.ru/metodicheskij-portfel/44-metodicheskij-portfel/laureaty-literaturnykh-premij/491-laureaty-literaturnykh-premij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gid.ru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idarovka.ru/knigi/100-luchshikh-knig/100-luchshikh-kni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bookunion.ru/upload/iblock/91a/a9sybx7f13zn2moouxx33iu92lbfj2v7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kkdb.ru/images/materials/metod/2025_metod/&#1063;&#1090;&#1086;%20&#1084;&#1086;&#1078;&#1077;&#1090;%20&#1088;&#1077;&#1082;&#1086;&#1084;&#1077;&#1085;&#1076;&#1072;&#1090;&#1077;&#1083;&#1100;&#1085;&#1099;&#1081;%20&#1082;&#1072;&#1090;&#1072;&#1083;&#1086;&#1075;.pdf" TargetMode="External"/><Relationship Id="rId3" Type="http://schemas.openxmlformats.org/officeDocument/2006/relationships/hyperlink" Target="https://www.gaidarovka.ru/knigi/knigi-in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gdb.ru/professionalam/17350-ekspertnyj-sovet-po-detskoj-literature-podgotovil-vtoroj-rekomendatelnyj-spisok-knig-za-2025-go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4" y="75565"/>
            <a:ext cx="11993731" cy="6684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17584-DBD6-4D75-834B-A9C0182F151E}"/>
              </a:ext>
            </a:extLst>
          </p:cNvPr>
          <p:cNvSpPr txBox="1"/>
          <p:nvPr/>
        </p:nvSpPr>
        <p:spPr>
          <a:xfrm>
            <a:off x="4989397" y="441288"/>
            <a:ext cx="649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КНИЖНЫЕ НАВИГАТОРЫ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2D2E49-6658-428F-85DD-10E10A32C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678" y="3665147"/>
            <a:ext cx="1866510" cy="24654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E01735-5EF8-4F18-8F99-4550E0035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660" y="1855849"/>
            <a:ext cx="1703586" cy="24866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D4EF33-1BC8-45F2-B1B6-551B0420A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29" y="3470878"/>
            <a:ext cx="1935739" cy="28540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19003D-9AA8-4A2D-B0F4-D4BE08DA9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6980" y="1663863"/>
            <a:ext cx="1501875" cy="19199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4BE77E-D0AD-4E34-8EAB-A3B6653AC1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988" y="2006639"/>
            <a:ext cx="2413645" cy="17664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6240DA-01AB-4982-9E20-1B74D23A1E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1218" y="4602836"/>
            <a:ext cx="2607685" cy="16203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C8EF02-F8BA-4454-A5C5-1EA6643078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7776" y="3213526"/>
            <a:ext cx="2202204" cy="17277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62DAF7-D9A3-46F8-944C-982F3236933B}"/>
              </a:ext>
            </a:extLst>
          </p:cNvPr>
          <p:cNvSpPr txBox="1"/>
          <p:nvPr/>
        </p:nvSpPr>
        <p:spPr>
          <a:xfrm>
            <a:off x="5663325" y="106774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Constantia" panose="02030602050306030303" pitchFamily="18" charset="0"/>
              </a:rPr>
              <a:t>(цикл обзоров «Понедельник начинается с книг»)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B7A686-135F-4213-802C-A53753418BB2}"/>
              </a:ext>
            </a:extLst>
          </p:cNvPr>
          <p:cNvSpPr txBox="1"/>
          <p:nvPr/>
        </p:nvSpPr>
        <p:spPr>
          <a:xfrm>
            <a:off x="4460138" y="6301147"/>
            <a:ext cx="358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г. Красноярск. 2025. 25 августа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A408F3-D2E2-4394-9594-036EA49183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8059">
            <a:off x="213509" y="159011"/>
            <a:ext cx="1711023" cy="17110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39218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B6F9C7-04B3-453E-9661-519B983701B5}"/>
              </a:ext>
            </a:extLst>
          </p:cNvPr>
          <p:cNvSpPr txBox="1"/>
          <p:nvPr/>
        </p:nvSpPr>
        <p:spPr>
          <a:xfrm>
            <a:off x="7356302" y="102094"/>
            <a:ext cx="253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Паспорт навигатора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99FAA07-FBA2-45D2-8862-2F91303F9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315713"/>
              </p:ext>
            </p:extLst>
          </p:nvPr>
        </p:nvGraphicFramePr>
        <p:xfrm>
          <a:off x="6228966" y="688721"/>
          <a:ext cx="5586204" cy="5679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448">
                  <a:extLst>
                    <a:ext uri="{9D8B030D-6E8A-4147-A177-3AD203B41FA5}">
                      <a16:colId xmlns:a16="http://schemas.microsoft.com/office/drawing/2014/main" val="2284475960"/>
                    </a:ext>
                  </a:extLst>
                </a:gridCol>
                <a:gridCol w="3789756">
                  <a:extLst>
                    <a:ext uri="{9D8B030D-6E8A-4147-A177-3AD203B41FA5}">
                      <a16:colId xmlns:a16="http://schemas.microsoft.com/office/drawing/2014/main" val="3136444073"/>
                    </a:ext>
                  </a:extLst>
                </a:gridCol>
              </a:tblGrid>
              <a:tr h="3912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34000"/>
                  </a:ext>
                </a:extLst>
              </a:tr>
              <a:tr h="35382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Электронный путеводитель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«Литературные премии»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288943"/>
                  </a:ext>
                </a:extLst>
              </a:tr>
              <a:tr h="38592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Универсальный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74068"/>
                  </a:ext>
                </a:extLst>
              </a:tr>
              <a:tr h="2618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Создатели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Красноярская краевая детская библиотека. Отдел электронных ресурсов и справочно-библиографического обслуживания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93512"/>
                  </a:ext>
                </a:extLst>
              </a:tr>
              <a:tr h="479394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Адрес доступа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  <a:hlinkClick r:id="rId3"/>
                        </a:rPr>
                        <a:t>https://kkdb.ru/metodicheskij-portfel/44-metodicheskij-portfel/laureaty-literaturnykh-premij/491-laureaty-literaturnykh-premij</a:t>
                      </a:r>
                      <a:endParaRPr lang="ru-RU" sz="1200" b="0" i="0" dirty="0">
                        <a:solidFill>
                          <a:srgbClr val="333333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Доступ свободный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1793"/>
                  </a:ext>
                </a:extLst>
              </a:tr>
              <a:tr h="64191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Сбор, обработка и распространение информации о ежегодных Лауреатах премий в области детской литературы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67155"/>
                  </a:ext>
                </a:extLst>
              </a:tr>
              <a:tr h="51515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Целевая аудитория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Библиотекари. Педагоги. Родители.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0623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(общая)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ru-RU" sz="12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 расположен в логике значимости Литературных премий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6368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(информация о премии)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 премии, логотип премии, ссылка на сайт премии, организатор, краткая информация о премии, информация о лауреатах, информация об авторах и книгах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59957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A95BF5-466E-4564-9C6C-2FEACF8E27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79" r="12476"/>
          <a:stretch/>
        </p:blipFill>
        <p:spPr>
          <a:xfrm>
            <a:off x="1155905" y="115272"/>
            <a:ext cx="4259474" cy="31884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40F385-E6C3-4964-A409-9E90281E81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79" r="12549"/>
          <a:stretch/>
        </p:blipFill>
        <p:spPr>
          <a:xfrm>
            <a:off x="197115" y="2922852"/>
            <a:ext cx="3672052" cy="27513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34E3EC-DD7F-4AC9-8C9F-05194B8D05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43" r="12549"/>
          <a:stretch/>
        </p:blipFill>
        <p:spPr>
          <a:xfrm>
            <a:off x="2707689" y="4199387"/>
            <a:ext cx="3377953" cy="25433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3963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11DFF-D163-4EEF-B15D-FB10E5557071}"/>
              </a:ext>
            </a:extLst>
          </p:cNvPr>
          <p:cNvSpPr txBox="1"/>
          <p:nvPr/>
        </p:nvSpPr>
        <p:spPr>
          <a:xfrm>
            <a:off x="5033640" y="372861"/>
            <a:ext cx="6134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onstantia" panose="02030602050306030303" pitchFamily="18" charset="0"/>
              </a:rPr>
              <a:t>Зачем нужны книжные навигаторы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6EFF4-D6B5-45B3-983F-C8BCDF8508DF}"/>
              </a:ext>
            </a:extLst>
          </p:cNvPr>
          <p:cNvSpPr txBox="1"/>
          <p:nvPr/>
        </p:nvSpPr>
        <p:spPr>
          <a:xfrm>
            <a:off x="5335480" y="1420428"/>
            <a:ext cx="640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>
                <a:latin typeface="Constantia" panose="02030602050306030303" pitchFamily="18" charset="0"/>
              </a:rPr>
              <a:t>Ориентируемся в современном книжном потоке</a:t>
            </a:r>
          </a:p>
          <a:p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onstantia" panose="02030602050306030303" pitchFamily="18" charset="0"/>
              </a:rPr>
              <a:t>Комплектуем библиотечные фонды</a:t>
            </a:r>
          </a:p>
          <a:p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onstantia" panose="02030602050306030303" pitchFamily="18" charset="0"/>
              </a:rPr>
              <a:t>Работаем с запросами читателей</a:t>
            </a:r>
          </a:p>
          <a:p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onstantia" panose="02030602050306030303" pitchFamily="18" charset="0"/>
              </a:rPr>
              <a:t>Формируем малые формы библиографии</a:t>
            </a:r>
          </a:p>
          <a:p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onstantia" panose="02030602050306030303" pitchFamily="18" charset="0"/>
              </a:rPr>
              <a:t>Организуем выставки и обзоры</a:t>
            </a:r>
          </a:p>
          <a:p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Constantia" panose="02030602050306030303" pitchFamily="18" charset="0"/>
              </a:rPr>
              <a:t>Создаём библиотечные события</a:t>
            </a:r>
          </a:p>
          <a:p>
            <a:pPr marL="342900" indent="-342900">
              <a:buFontTx/>
              <a:buChar char="-"/>
            </a:pPr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Constantia" panose="02030602050306030303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391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11DFF-D163-4EEF-B15D-FB10E5557071}"/>
              </a:ext>
            </a:extLst>
          </p:cNvPr>
          <p:cNvSpPr txBox="1"/>
          <p:nvPr/>
        </p:nvSpPr>
        <p:spPr>
          <a:xfrm>
            <a:off x="5033640" y="372861"/>
            <a:ext cx="6134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onstantia" panose="02030602050306030303" pitchFamily="18" charset="0"/>
              </a:rPr>
              <a:t>Встречаемся в сентябре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6EFF4-D6B5-45B3-983F-C8BCDF8508DF}"/>
              </a:ext>
            </a:extLst>
          </p:cNvPr>
          <p:cNvSpPr txBox="1"/>
          <p:nvPr/>
        </p:nvSpPr>
        <p:spPr>
          <a:xfrm>
            <a:off x="5681708" y="1642370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atin typeface="Constantia" panose="02030602050306030303" pitchFamily="18" charset="0"/>
              </a:rPr>
              <a:t>Время</a:t>
            </a:r>
            <a:r>
              <a:rPr lang="ru-RU" sz="2400">
                <a:latin typeface="Constantia" panose="02030602050306030303" pitchFamily="18" charset="0"/>
              </a:rPr>
              <a:t>: 29 </a:t>
            </a:r>
            <a:r>
              <a:rPr lang="ru-RU" sz="2400" dirty="0">
                <a:latin typeface="Constantia" panose="02030602050306030303" pitchFamily="18" charset="0"/>
              </a:rPr>
              <a:t>сентября, 11.00 часов</a:t>
            </a:r>
          </a:p>
          <a:p>
            <a:endParaRPr lang="ru-RU" sz="2400" dirty="0">
              <a:latin typeface="Constantia" panose="02030602050306030303" pitchFamily="18" charset="0"/>
            </a:endParaRPr>
          </a:p>
          <a:p>
            <a:endParaRPr lang="ru-RU" sz="2400" dirty="0">
              <a:latin typeface="Constantia" panose="02030602050306030303" pitchFamily="18" charset="0"/>
            </a:endParaRPr>
          </a:p>
          <a:p>
            <a:r>
              <a:rPr lang="ru-RU" sz="2400" u="sng" dirty="0">
                <a:latin typeface="Constantia" panose="02030602050306030303" pitchFamily="18" charset="0"/>
              </a:rPr>
              <a:t>Место</a:t>
            </a:r>
            <a:r>
              <a:rPr lang="ru-RU" sz="2400" dirty="0">
                <a:latin typeface="Constantia" panose="02030602050306030303" pitchFamily="18" charset="0"/>
              </a:rPr>
              <a:t>: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rutube.ru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Constantia" panose="02030602050306030303" pitchFamily="18" charset="0"/>
            </a:endParaRPr>
          </a:p>
          <a:p>
            <a:endParaRPr lang="ru-RU" sz="2400" dirty="0">
              <a:latin typeface="Constantia" panose="02030602050306030303" pitchFamily="18" charset="0"/>
            </a:endParaRPr>
          </a:p>
          <a:p>
            <a:r>
              <a:rPr lang="ru-RU" sz="2400" u="sng" dirty="0">
                <a:latin typeface="Constantia" panose="02030602050306030303" pitchFamily="18" charset="0"/>
              </a:rPr>
              <a:t>Тема</a:t>
            </a:r>
            <a:r>
              <a:rPr lang="ru-RU" sz="2400" dirty="0">
                <a:latin typeface="Constantia" panose="02030602050306030303" pitchFamily="18" charset="0"/>
              </a:rPr>
              <a:t>: Превращаем картинки в истории</a:t>
            </a:r>
          </a:p>
          <a:p>
            <a:r>
              <a:rPr lang="ru-RU" sz="2400" dirty="0">
                <a:latin typeface="Constantia" panose="02030602050306030303" pitchFamily="18" charset="0"/>
              </a:rPr>
              <a:t>(новые тихие книги и книжки-картинки)</a:t>
            </a:r>
          </a:p>
        </p:txBody>
      </p:sp>
    </p:spTree>
    <p:extLst>
      <p:ext uri="{BB962C8B-B14F-4D97-AF65-F5344CB8AC3E}">
        <p14:creationId xmlns:p14="http://schemas.microsoft.com/office/powerpoint/2010/main" val="2535619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4" y="75565"/>
            <a:ext cx="11993731" cy="6684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17584-DBD6-4D75-834B-A9C0182F151E}"/>
              </a:ext>
            </a:extLst>
          </p:cNvPr>
          <p:cNvSpPr txBox="1"/>
          <p:nvPr/>
        </p:nvSpPr>
        <p:spPr>
          <a:xfrm>
            <a:off x="4989397" y="441288"/>
            <a:ext cx="649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НАВИГАТОР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2DAF7-D9A3-46F8-944C-982F3236933B}"/>
              </a:ext>
            </a:extLst>
          </p:cNvPr>
          <p:cNvSpPr txBox="1"/>
          <p:nvPr/>
        </p:nvSpPr>
        <p:spPr>
          <a:xfrm>
            <a:off x="6001452" y="1591523"/>
            <a:ext cx="5486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Constantia" panose="02030602050306030303" pitchFamily="18" charset="0"/>
              </a:rPr>
              <a:t>Навигатор</a:t>
            </a:r>
            <a:r>
              <a:rPr lang="ru-RU" dirty="0">
                <a:latin typeface="Constantia" panose="02030602050306030303" pitchFamily="18" charset="0"/>
              </a:rPr>
              <a:t> (навигационный прибор) — </a:t>
            </a:r>
            <a:r>
              <a:rPr lang="ru-RU" b="1" dirty="0">
                <a:latin typeface="Constantia" panose="02030602050306030303" pitchFamily="18" charset="0"/>
              </a:rPr>
              <a:t>печатное или электронное устройство для навигации по местности</a:t>
            </a:r>
            <a:r>
              <a:rPr lang="ru-RU" dirty="0">
                <a:latin typeface="Constantia" panose="02030602050306030303" pitchFamily="18" charset="0"/>
              </a:rPr>
              <a:t>. Оно позволяет проложить путь из одного места в другое и определить место на карте, где находится устройство в данный момент. </a:t>
            </a:r>
          </a:p>
          <a:p>
            <a:pPr algn="just"/>
            <a:endParaRPr lang="ru-RU" i="1" dirty="0">
              <a:latin typeface="Constantia" panose="02030602050306030303" pitchFamily="18" charset="0"/>
            </a:endParaRPr>
          </a:p>
          <a:p>
            <a:pPr algn="just"/>
            <a:r>
              <a:rPr lang="ru-RU" i="1" dirty="0">
                <a:latin typeface="Constantia" panose="02030602050306030303" pitchFamily="18" charset="0"/>
              </a:rPr>
              <a:t>Навигаторы бывают: автомобильные, пешеходные, морские, воздушные и … книжные.</a:t>
            </a:r>
          </a:p>
          <a:p>
            <a:pPr algn="just"/>
            <a:endParaRPr lang="ru-RU" i="1" dirty="0">
              <a:latin typeface="Constantia" panose="02030602050306030303" pitchFamily="18" charset="0"/>
            </a:endParaRPr>
          </a:p>
          <a:p>
            <a:pPr algn="just"/>
            <a:r>
              <a:rPr lang="ru-RU" b="1" dirty="0">
                <a:latin typeface="Constantia" panose="02030602050306030303" pitchFamily="18" charset="0"/>
              </a:rPr>
              <a:t>Книжные навигаторы </a:t>
            </a:r>
            <a:r>
              <a:rPr lang="ru-RU" dirty="0">
                <a:latin typeface="Constantia" panose="02030602050306030303" pitchFamily="18" charset="0"/>
              </a:rPr>
              <a:t>- это компактные, структурированные издания, которые помогают быстро разобраться в потоке книжной продукции, теме, проблеме и т.д.  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A408F3-D2E2-4394-9594-036EA4918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059">
            <a:off x="213509" y="159011"/>
            <a:ext cx="1711023" cy="17110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86665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63BF4B-541A-42B8-B1A6-534BDB574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Таблица 2">
            <a:extLst>
              <a:ext uri="{FF2B5EF4-FFF2-40B4-BE49-F238E27FC236}">
                <a16:creationId xmlns:a16="http://schemas.microsoft.com/office/drawing/2014/main" id="{C3FED957-4705-4AD4-BC4B-80534E005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106035"/>
              </p:ext>
            </p:extLst>
          </p:nvPr>
        </p:nvGraphicFramePr>
        <p:xfrm>
          <a:off x="7373760" y="655770"/>
          <a:ext cx="4670640" cy="6130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529">
                  <a:extLst>
                    <a:ext uri="{9D8B030D-6E8A-4147-A177-3AD203B41FA5}">
                      <a16:colId xmlns:a16="http://schemas.microsoft.com/office/drawing/2014/main" val="2284475960"/>
                    </a:ext>
                  </a:extLst>
                </a:gridCol>
                <a:gridCol w="3007111">
                  <a:extLst>
                    <a:ext uri="{9D8B030D-6E8A-4147-A177-3AD203B41FA5}">
                      <a16:colId xmlns:a16="http://schemas.microsoft.com/office/drawing/2014/main" val="3136444073"/>
                    </a:ext>
                  </a:extLst>
                </a:gridCol>
              </a:tblGrid>
              <a:tr h="3912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34000"/>
                  </a:ext>
                </a:extLst>
              </a:tr>
              <a:tr h="52866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Ежемесячный аннотированный каталог «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БиблиоГид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. Книги и дети»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288943"/>
                  </a:ext>
                </a:extLst>
              </a:tr>
              <a:tr h="38592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Универсальный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74068"/>
                  </a:ext>
                </a:extLst>
              </a:tr>
              <a:tr h="52847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Создатели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Российская государственная детская библиотека (г. Москва)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93512"/>
                  </a:ext>
                </a:extLst>
              </a:tr>
              <a:tr h="479394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Адрес и доступ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hlinkClick r:id="rId3"/>
                        </a:rPr>
                        <a:t>https://bibliogid.ru/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Доступ свободный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1793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Предоставить информацию  о книжных новинках месяца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67155"/>
                  </a:ext>
                </a:extLst>
              </a:tr>
              <a:tr h="51515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Целевая аудитория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Дети и подростки. Родители. Библиотекари. Педагоги. Издатели. Авторы и т.д.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0623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(общая)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Основные рубрики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: Книги. Подробно о книге. Тематические обзоры. Представляем регионы. Архив. Скоро книга. Актуальный разговор. Календарь. ПроДетЛит.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6368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(информация о книге)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Фотообложка и фото книжных страниц. Расширенная рекомендательная информация. Краткое библиографическое описание книги. Список  «Что читать по теме» Гиперссылка «Читать об авторе» на «ПроДетЛит»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599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31FB2A2-9156-4FAD-A9E5-B0467506A7B0}"/>
              </a:ext>
            </a:extLst>
          </p:cNvPr>
          <p:cNvSpPr txBox="1"/>
          <p:nvPr/>
        </p:nvSpPr>
        <p:spPr>
          <a:xfrm>
            <a:off x="8286716" y="159310"/>
            <a:ext cx="304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Паспорт навигатора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B470A9-AE36-41AF-99D2-63E432A381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89" t="8358" r="16699" b="12556"/>
          <a:stretch/>
        </p:blipFill>
        <p:spPr>
          <a:xfrm>
            <a:off x="160328" y="359365"/>
            <a:ext cx="3987266" cy="28557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59542C-90A9-42CE-8C6A-E1495C5454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86" t="8009" r="17367" b="7594"/>
          <a:stretch/>
        </p:blipFill>
        <p:spPr>
          <a:xfrm>
            <a:off x="160328" y="3503668"/>
            <a:ext cx="3895456" cy="29949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7F07CB-11F6-4603-94D1-189133C32D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09" t="7964" r="39429" b="4256"/>
          <a:stretch/>
        </p:blipFill>
        <p:spPr>
          <a:xfrm>
            <a:off x="4289082" y="159310"/>
            <a:ext cx="2851380" cy="669869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111411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9497ED2-C8DD-4B3B-81FC-C5104C42E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105509"/>
              </p:ext>
            </p:extLst>
          </p:nvPr>
        </p:nvGraphicFramePr>
        <p:xfrm>
          <a:off x="4777173" y="760567"/>
          <a:ext cx="7253056" cy="5921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842">
                  <a:extLst>
                    <a:ext uri="{9D8B030D-6E8A-4147-A177-3AD203B41FA5}">
                      <a16:colId xmlns:a16="http://schemas.microsoft.com/office/drawing/2014/main" val="2284475960"/>
                    </a:ext>
                  </a:extLst>
                </a:gridCol>
                <a:gridCol w="5282214">
                  <a:extLst>
                    <a:ext uri="{9D8B030D-6E8A-4147-A177-3AD203B41FA5}">
                      <a16:colId xmlns:a16="http://schemas.microsoft.com/office/drawing/2014/main" val="3136444073"/>
                    </a:ext>
                  </a:extLst>
                </a:gridCol>
              </a:tblGrid>
              <a:tr h="36655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34000"/>
                  </a:ext>
                </a:extLst>
              </a:tr>
              <a:tr h="49525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Интерактивный каталог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«100 лучших новых книг для детей и подростков»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288943"/>
                  </a:ext>
                </a:extLst>
              </a:tr>
              <a:tr h="36153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Универсальный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74068"/>
                  </a:ext>
                </a:extLst>
              </a:tr>
              <a:tr h="49507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Создатели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Центральная детская библиотека им. А.П. Гайдара (г. Москва). 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Издательская группа "Гранд-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Фаир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». Издательство "Самокат".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93512"/>
                  </a:ext>
                </a:extLst>
              </a:tr>
              <a:tr h="46214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Адрес и доступ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hlinkClick r:id="rId3"/>
                        </a:rPr>
                        <a:t>https://www.gaidarovka.ru/knigi/100-luchshikh-knig/100-luchshikh-knig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Доступ свободный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1793"/>
                  </a:ext>
                </a:extLst>
              </a:tr>
              <a:tr h="62143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Помочь разобраться в нескончаемом море изданий, адресованных детям и юношеству. В каталоге собрана информация о тех книгах и авторах, на которые стоит обязательно обратить внимание!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67155"/>
                  </a:ext>
                </a:extLst>
              </a:tr>
              <a:tr h="482603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Целевая аудитория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Дети и подростки. Родители. Библиотекари. Педагоги. Издатели. Авторы и др.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0623"/>
                  </a:ext>
                </a:extLst>
              </a:tr>
              <a:tr h="97264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(общая)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Основные рубрики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: Поэзия. Такие разные сказки. Читая взрослеем: от 3 до 5 лет. Растём с книгой: от 6 до 12 лет.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Non-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fikction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. Книжка-картинка. Великая Отечественная война. Другое детство. Подросток/взросление. Фэнтези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vs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фантастика. Страничка профессионала.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6368"/>
                  </a:ext>
                </a:extLst>
              </a:tr>
              <a:tr h="579166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(информация о книге)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Фотообложка и фото страницы книги, краткие библиографические сведения о книге, аннотация,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#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хештеги, ключевые слова, возрастное читательское ограничение.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59957"/>
                  </a:ext>
                </a:extLst>
              </a:tr>
              <a:tr h="74915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Методические рекомендации по работе с каталогом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Дейнеко, И. В.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Ежегодный иллюстрированный каталог "100 новых книг для детей и подростков", как он работает в библиотеке / И. В. Дейнеко // Школьная библиотека сегодня и завтра. - 2020. - N 5. - С. 54-61.- Текст: непосредственный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31956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F46FFC9-8A5C-4D68-8F94-D5ECCAADFAEE}"/>
              </a:ext>
            </a:extLst>
          </p:cNvPr>
          <p:cNvSpPr txBox="1"/>
          <p:nvPr/>
        </p:nvSpPr>
        <p:spPr>
          <a:xfrm>
            <a:off x="7208667" y="175601"/>
            <a:ext cx="304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Паспорт навигатора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EC923A-B0DF-4385-B608-0F039565D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1" y="102528"/>
            <a:ext cx="2566634" cy="35483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8B115D-6AC2-419F-B0DA-33EC0F1796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67" t="8357" r="19539" b="16125"/>
          <a:stretch/>
        </p:blipFill>
        <p:spPr>
          <a:xfrm>
            <a:off x="325515" y="3753428"/>
            <a:ext cx="4126144" cy="29289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021147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9486"/>
            <a:ext cx="12192000" cy="68974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9D9C62-AE91-42D1-855C-0861356BF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404" y="186733"/>
            <a:ext cx="3109229" cy="536494"/>
          </a:xfrm>
          <a:prstGeom prst="rect">
            <a:avLst/>
          </a:prstGeom>
        </p:spPr>
      </p:pic>
      <p:graphicFrame>
        <p:nvGraphicFramePr>
          <p:cNvPr id="7" name="Таблица 2">
            <a:extLst>
              <a:ext uri="{FF2B5EF4-FFF2-40B4-BE49-F238E27FC236}">
                <a16:creationId xmlns:a16="http://schemas.microsoft.com/office/drawing/2014/main" id="{5E77743B-B602-44E4-8AAB-13D0E25BB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091812"/>
              </p:ext>
            </p:extLst>
          </p:nvPr>
        </p:nvGraphicFramePr>
        <p:xfrm>
          <a:off x="6096000" y="644598"/>
          <a:ext cx="5986508" cy="5934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928">
                  <a:extLst>
                    <a:ext uri="{9D8B030D-6E8A-4147-A177-3AD203B41FA5}">
                      <a16:colId xmlns:a16="http://schemas.microsoft.com/office/drawing/2014/main" val="2284475960"/>
                    </a:ext>
                  </a:extLst>
                </a:gridCol>
                <a:gridCol w="4255580">
                  <a:extLst>
                    <a:ext uri="{9D8B030D-6E8A-4147-A177-3AD203B41FA5}">
                      <a16:colId xmlns:a16="http://schemas.microsoft.com/office/drawing/2014/main" val="3136444073"/>
                    </a:ext>
                  </a:extLst>
                </a:gridCol>
              </a:tblGrid>
              <a:tr h="37104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34000"/>
                  </a:ext>
                </a:extLst>
              </a:tr>
              <a:tr h="606971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Единый каталог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«Книги памяти и Победы. От Великой Отечественной до СВО»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288943"/>
                  </a:ext>
                </a:extLst>
              </a:tr>
              <a:tr h="433551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Тематический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74068"/>
                  </a:ext>
                </a:extLst>
              </a:tr>
              <a:tr h="50113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Создатели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Российскии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̆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книжныи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̆ союз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93512"/>
                  </a:ext>
                </a:extLst>
              </a:tr>
              <a:tr h="82159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Адрес и доступ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hlinkClick r:id="rId4"/>
                        </a:rPr>
                        <a:t>https://bookunion.ru/upload/iblock/91a/a9sybx7f13zn2moouxx33iu92lbfj2v7.pdf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Доступ свободный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1793"/>
                  </a:ext>
                </a:extLst>
              </a:tr>
              <a:tr h="1127233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Объединить литературные произведения, посвященные двум эпохам защиты Русского мира: Великой Отечественной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войне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 и современным событиям СВО. Каталог стал уникальным историко-литературным ресурсом,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которыи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̆ отражает вклад литературы в сохранение памяти о героических страницах истории России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67155"/>
                  </a:ext>
                </a:extLst>
              </a:tr>
              <a:tr h="488511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Целевая аудитория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Дети и подростки. Родители. Библиотекари. Педагоги. Издатели. Авторы и т.д.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0623"/>
                  </a:ext>
                </a:extLst>
              </a:tr>
              <a:tr h="526444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(общая)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Материал систематизирован по алфавиту названий издательств,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их в каталоге 60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6368"/>
                  </a:ext>
                </a:extLst>
              </a:tr>
              <a:tr h="75832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(информация о книге)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Фотообложка книги, фамилия и имя автора, название произведения, краткая аннотация на книгу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59957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EFF87D-E404-421D-A53C-31311175B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91" y="102094"/>
            <a:ext cx="3109229" cy="26474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CE4066-95D5-4E77-B028-065F18FB58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59" t="15788" r="44806" b="21165"/>
          <a:stretch/>
        </p:blipFill>
        <p:spPr>
          <a:xfrm>
            <a:off x="2764869" y="1176890"/>
            <a:ext cx="3109228" cy="30346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0670B5-4026-4201-9AA6-D34CEDEF8C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51" t="52348" r="32063" b="9048"/>
          <a:stretch/>
        </p:blipFill>
        <p:spPr>
          <a:xfrm>
            <a:off x="109492" y="4310654"/>
            <a:ext cx="5403541" cy="24452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77483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510898-40EB-4763-83C2-CCC69E7DF09E}"/>
              </a:ext>
            </a:extLst>
          </p:cNvPr>
          <p:cNvSpPr txBox="1"/>
          <p:nvPr/>
        </p:nvSpPr>
        <p:spPr>
          <a:xfrm>
            <a:off x="8052047" y="164770"/>
            <a:ext cx="3045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Паспорт навигатора</a:t>
            </a:r>
          </a:p>
        </p:txBody>
      </p:sp>
      <p:graphicFrame>
        <p:nvGraphicFramePr>
          <p:cNvPr id="7" name="Таблица 2">
            <a:extLst>
              <a:ext uri="{FF2B5EF4-FFF2-40B4-BE49-F238E27FC236}">
                <a16:creationId xmlns:a16="http://schemas.microsoft.com/office/drawing/2014/main" id="{E15D44EB-07F2-4530-A9E5-B2759D7173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035888"/>
              </p:ext>
            </p:extLst>
          </p:nvPr>
        </p:nvGraphicFramePr>
        <p:xfrm>
          <a:off x="7031727" y="696498"/>
          <a:ext cx="4910337" cy="5588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901">
                  <a:extLst>
                    <a:ext uri="{9D8B030D-6E8A-4147-A177-3AD203B41FA5}">
                      <a16:colId xmlns:a16="http://schemas.microsoft.com/office/drawing/2014/main" val="2284475960"/>
                    </a:ext>
                  </a:extLst>
                </a:gridCol>
                <a:gridCol w="3161436">
                  <a:extLst>
                    <a:ext uri="{9D8B030D-6E8A-4147-A177-3AD203B41FA5}">
                      <a16:colId xmlns:a16="http://schemas.microsoft.com/office/drawing/2014/main" val="3136444073"/>
                    </a:ext>
                  </a:extLst>
                </a:gridCol>
              </a:tblGrid>
              <a:tr h="3912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34000"/>
                  </a:ext>
                </a:extLst>
              </a:tr>
              <a:tr h="52866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Биобиблиографический справочник по современной отечественной детской литературе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«Живые лица»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288943"/>
                  </a:ext>
                </a:extLst>
              </a:tr>
              <a:tr h="40585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Тематический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74068"/>
                  </a:ext>
                </a:extLst>
              </a:tr>
              <a:tr h="52847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Создатели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Издательство «БерИнгА» (г. Москва)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93512"/>
                  </a:ext>
                </a:extLst>
              </a:tr>
              <a:tr h="479394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Адрес и доступ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Купить на маркетплейсах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1793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Познакомить читателей с жизнью и творчеством современных детских писателей 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67155"/>
                  </a:ext>
                </a:extLst>
              </a:tr>
              <a:tr h="51515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Целевая аудитория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Библиотекари. Педагоги. Издатели. Авторы и т.д.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0623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(общая)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Материал систематизирован по алфавиту фамилий авторов: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Вып. 1 – 25 авторов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Вып. 2-  27 авторов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6368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(информация об авторе)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Автобиографическая справка. Фотографии. Ответы автора на блиц-опрос. Отрывки и цитаты из произведений автора. Списки книг для всех читательских возрастов.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59957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7A5C22-158B-450E-8E62-EBD87A4F7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36" y="164770"/>
            <a:ext cx="2567395" cy="39638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8B2DF2-F771-451D-88C3-34294C209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404" y="364825"/>
            <a:ext cx="2666591" cy="40525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9917B0-D461-4186-9630-C9D1C52CC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720" b="4255"/>
          <a:stretch/>
        </p:blipFill>
        <p:spPr>
          <a:xfrm>
            <a:off x="249936" y="4269782"/>
            <a:ext cx="3522181" cy="25390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0ED344-2ACB-4846-8A5E-14F6B57AA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0961" y="3608147"/>
            <a:ext cx="3378626" cy="23481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30837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49" y="0"/>
            <a:ext cx="12201348" cy="6857999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54FC1D0-1517-4CAA-AFEA-21A2C89A8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64804"/>
              </p:ext>
            </p:extLst>
          </p:nvPr>
        </p:nvGraphicFramePr>
        <p:xfrm>
          <a:off x="5638669" y="400111"/>
          <a:ext cx="6431066" cy="6967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871">
                  <a:extLst>
                    <a:ext uri="{9D8B030D-6E8A-4147-A177-3AD203B41FA5}">
                      <a16:colId xmlns:a16="http://schemas.microsoft.com/office/drawing/2014/main" val="2284475960"/>
                    </a:ext>
                  </a:extLst>
                </a:gridCol>
                <a:gridCol w="4719195">
                  <a:extLst>
                    <a:ext uri="{9D8B030D-6E8A-4147-A177-3AD203B41FA5}">
                      <a16:colId xmlns:a16="http://schemas.microsoft.com/office/drawing/2014/main" val="3136444073"/>
                    </a:ext>
                  </a:extLst>
                </a:gridCol>
              </a:tblGrid>
              <a:tr h="30308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34000"/>
                  </a:ext>
                </a:extLst>
              </a:tr>
              <a:tr h="538166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Интерактивный рекомендательный каталог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«Книги ИН: книги про особых людей и книги для тех, кто их окружает»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288943"/>
                  </a:ext>
                </a:extLst>
              </a:tr>
              <a:tr h="448073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Тематический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74068"/>
                  </a:ext>
                </a:extLst>
              </a:tr>
              <a:tr h="46381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Создатели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Центральная городская детская библиотека (ЦГДБ)</a:t>
                      </a:r>
                      <a:r>
                        <a:rPr lang="ru-RU" sz="105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имени А.П. Гайдара (г. Москва)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93512"/>
                  </a:ext>
                </a:extLst>
              </a:tr>
              <a:tr h="560216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Адрес и доступ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u="sng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https://www.gaidarovka.ru/knigi/knigi-in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Доступ свободный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1793"/>
                  </a:ext>
                </a:extLst>
              </a:tr>
              <a:tr h="65561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Структурировать информацию о произведениях, которые входят в круг особого чтения, и помочь при отборе книг для решения своих личных и (или) профессиональных задач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67155"/>
                  </a:ext>
                </a:extLst>
              </a:tr>
              <a:tr h="448073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Целевая аудитория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Дети и подростки. Родители. Библиотекари. Педагоги. Узкие специалисты. Издатели. Авторы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0623"/>
                  </a:ext>
                </a:extLst>
              </a:tr>
              <a:tr h="128447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(общая)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Электронный каталог состоит из трёх разделов: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Художественная литература (0+маленьким;  6+тем, кто подрос; 12+ для тех, кто вырос).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Недетское чтение (для РДЧ).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Проверено временем (классика).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6368"/>
                  </a:ext>
                </a:extLst>
              </a:tr>
              <a:tr h="1075376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(информация о книге)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Каждая книга представлена библиографическим кейсом, включающим фотообложку книги и её библиографическое описание. Щёлкнув мышкой на библиографическое описание, можно получить расширенную информацию на издание, аннотацию и цитаты из текста. Кейс сопровождается пометками в виде тегов и пиктограмм, которые помогут сориентироваться при выборе книг и обозначают главные темы книги</a:t>
                      </a:r>
                      <a:endParaRPr lang="ru-RU" sz="11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59957"/>
                  </a:ext>
                </a:extLst>
              </a:tr>
              <a:tr h="619428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Методическая консультация «Что может рекомендательный интерактивный каталог»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0217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81F384-2E9B-4151-B16C-EFE5F8D29806}"/>
              </a:ext>
            </a:extLst>
          </p:cNvPr>
          <p:cNvSpPr txBox="1"/>
          <p:nvPr/>
        </p:nvSpPr>
        <p:spPr>
          <a:xfrm>
            <a:off x="7931647" y="0"/>
            <a:ext cx="253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Паспорт навигатора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ECE8DD-9FFF-47ED-AF7F-D16C373F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153" y="726921"/>
            <a:ext cx="2278730" cy="317222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CAB233-13B0-4544-8AFA-5FEFD4B21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1" y="58018"/>
            <a:ext cx="3313253" cy="24197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221500-3555-4739-9CFB-194831265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66" y="3124159"/>
            <a:ext cx="3735566" cy="23951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CF61F-A766-4E85-AE7E-B6C6855DD4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96" t="21230" r="26893" b="5372"/>
          <a:stretch/>
        </p:blipFill>
        <p:spPr>
          <a:xfrm>
            <a:off x="2335570" y="3960700"/>
            <a:ext cx="3180835" cy="28357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2A2AC36-9AC1-423C-B085-69BFD4FAA09C}"/>
              </a:ext>
            </a:extLst>
          </p:cNvPr>
          <p:cNvSpPr/>
          <p:nvPr/>
        </p:nvSpPr>
        <p:spPr>
          <a:xfrm>
            <a:off x="7520606" y="6396334"/>
            <a:ext cx="4091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onstantia" panose="02030602050306030303" pitchFamily="18" charset="0"/>
                <a:hlinkClick r:id="rId8"/>
              </a:rPr>
              <a:t>https://kkdb.ru/images/materials/metod/2025_metod/</a:t>
            </a:r>
            <a:r>
              <a:rPr lang="ru-RU" sz="1200" dirty="0">
                <a:latin typeface="Constantia" panose="02030602050306030303" pitchFamily="18" charset="0"/>
                <a:hlinkClick r:id="rId8"/>
              </a:rPr>
              <a:t>Что%20может%20рекомендательный%20каталог.</a:t>
            </a:r>
            <a:r>
              <a:rPr lang="en-US" sz="1200" dirty="0">
                <a:latin typeface="Constantia" panose="02030602050306030303" pitchFamily="18" charset="0"/>
                <a:hlinkClick r:id="rId8"/>
              </a:rPr>
              <a:t>pdf</a:t>
            </a:r>
            <a:endParaRPr lang="ru-RU" sz="12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70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9F2ED8-DB11-4D06-B444-F5784E3DED26}"/>
              </a:ext>
            </a:extLst>
          </p:cNvPr>
          <p:cNvSpPr txBox="1"/>
          <p:nvPr/>
        </p:nvSpPr>
        <p:spPr>
          <a:xfrm>
            <a:off x="8093147" y="334899"/>
            <a:ext cx="253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Паспорт навигатора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391DC63-48F7-470D-8235-CB17ACDBB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75663"/>
              </p:ext>
            </p:extLst>
          </p:nvPr>
        </p:nvGraphicFramePr>
        <p:xfrm>
          <a:off x="6379886" y="891557"/>
          <a:ext cx="5586204" cy="5819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059">
                  <a:extLst>
                    <a:ext uri="{9D8B030D-6E8A-4147-A177-3AD203B41FA5}">
                      <a16:colId xmlns:a16="http://schemas.microsoft.com/office/drawing/2014/main" val="2284475960"/>
                    </a:ext>
                  </a:extLst>
                </a:gridCol>
                <a:gridCol w="3796145">
                  <a:extLst>
                    <a:ext uri="{9D8B030D-6E8A-4147-A177-3AD203B41FA5}">
                      <a16:colId xmlns:a16="http://schemas.microsoft.com/office/drawing/2014/main" val="3136444073"/>
                    </a:ext>
                  </a:extLst>
                </a:gridCol>
              </a:tblGrid>
              <a:tr h="3912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34000"/>
                  </a:ext>
                </a:extLst>
              </a:tr>
              <a:tr h="35382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Каталог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 «Моя молчаливая книга»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288943"/>
                  </a:ext>
                </a:extLst>
              </a:tr>
              <a:tr h="38592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Тематический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74068"/>
                  </a:ext>
                </a:extLst>
              </a:tr>
              <a:tr h="2618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Создатели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Издательство «</a:t>
                      </a:r>
                      <a:r>
                        <a:rPr lang="ru-RU" sz="1200" dirty="0" err="1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БиблиоМир</a:t>
                      </a:r>
                      <a:r>
                        <a:rPr lang="ru-RU" sz="12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 </a:t>
                      </a: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Автор-составитель — Елена Сергеевна Квашнина</a:t>
                      </a:r>
                      <a:endParaRPr lang="ru-RU" sz="120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93512"/>
                  </a:ext>
                </a:extLst>
              </a:tr>
              <a:tr h="479394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Адрес доступа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  <a:latin typeface="Constantia" panose="02030602050306030303" pitchFamily="18" charset="0"/>
                        </a:rPr>
                        <a:t>Каталог д</a:t>
                      </a: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оступен для заказа на сайте издательства «Библиомир» </a:t>
                      </a:r>
                      <a:r>
                        <a:rPr lang="ru-RU" sz="1200" b="1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bibliomir.com</a:t>
                      </a: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1793"/>
                  </a:ext>
                </a:extLst>
              </a:tr>
              <a:tr h="64191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Сбор, систематизация и предоставление информации о книгах без слов (молчаливых, бессловесных, тихих) 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67155"/>
                  </a:ext>
                </a:extLst>
              </a:tr>
              <a:tr h="51515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Целевая аудитория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Библиотекари. Педагоги. Родители. Авторы. Издатели.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0623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(общая)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Разделы каталога: 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Без слов не значит без смысла (65).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 Книги, переставшие молчать (3).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 Молчаливые книги, изданные в </a:t>
                      </a:r>
                      <a:r>
                        <a:rPr lang="ru-RU" sz="1200" b="0" i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1920–30-е годы (28).</a:t>
                      </a:r>
                      <a:endParaRPr lang="ru-RU" sz="1200" b="0" i="0" dirty="0">
                        <a:solidFill>
                          <a:srgbClr val="333333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ru-RU" sz="12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 внутри разделов расположен в алфавите фамилий авторов-иллюстраторов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6368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(информация о книге)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Фотообложка книги, краткое  библиографическое описание и аннотация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Constantia" panose="0203060205030603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59957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984887-5255-4B1E-9291-7D39FBFEEB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1" t="13832" r="19483" b="866"/>
          <a:stretch/>
        </p:blipFill>
        <p:spPr>
          <a:xfrm rot="5400000">
            <a:off x="2894150" y="1868517"/>
            <a:ext cx="3716957" cy="2802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853554-0F4A-4496-87F0-A49B0BB67C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013" t="3191" r="2104" b="2499"/>
          <a:stretch/>
        </p:blipFill>
        <p:spPr>
          <a:xfrm>
            <a:off x="225910" y="151313"/>
            <a:ext cx="2735901" cy="40387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CCD384-CDD1-4CFE-9E1D-D6CA485947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112" t="24595" r="12621" b="15469"/>
          <a:stretch/>
        </p:blipFill>
        <p:spPr>
          <a:xfrm>
            <a:off x="695296" y="3428999"/>
            <a:ext cx="2547181" cy="3398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593275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8842DC-1A8B-4164-9AD0-781E7C2F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D0E440-5261-468F-BB4D-7A6C90A5B8AE}"/>
              </a:ext>
            </a:extLst>
          </p:cNvPr>
          <p:cNvSpPr txBox="1"/>
          <p:nvPr/>
        </p:nvSpPr>
        <p:spPr>
          <a:xfrm>
            <a:off x="8004371" y="154745"/>
            <a:ext cx="253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onstantia" panose="02030602050306030303" pitchFamily="18" charset="0"/>
              </a:rPr>
              <a:t>Паспорт навигатора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E8F9188-9104-4A9F-99F7-C4A532345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777822"/>
              </p:ext>
            </p:extLst>
          </p:nvPr>
        </p:nvGraphicFramePr>
        <p:xfrm>
          <a:off x="6228966" y="688721"/>
          <a:ext cx="5586204" cy="5971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059">
                  <a:extLst>
                    <a:ext uri="{9D8B030D-6E8A-4147-A177-3AD203B41FA5}">
                      <a16:colId xmlns:a16="http://schemas.microsoft.com/office/drawing/2014/main" val="2284475960"/>
                    </a:ext>
                  </a:extLst>
                </a:gridCol>
                <a:gridCol w="3796145">
                  <a:extLst>
                    <a:ext uri="{9D8B030D-6E8A-4147-A177-3AD203B41FA5}">
                      <a16:colId xmlns:a16="http://schemas.microsoft.com/office/drawing/2014/main" val="3136444073"/>
                    </a:ext>
                  </a:extLst>
                </a:gridCol>
              </a:tblGrid>
              <a:tr h="3912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Характеристики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Сведения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34000"/>
                  </a:ext>
                </a:extLst>
              </a:tr>
              <a:tr h="35382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Название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Constantia" panose="02030602050306030303" pitchFamily="18" charset="0"/>
                        </a:rPr>
                        <a:t>Рекомендательно-библиографический список литературы</a:t>
                      </a:r>
                      <a:endParaRPr lang="ru-RU" sz="1200" b="1" i="0" kern="1200" dirty="0">
                        <a:solidFill>
                          <a:schemeClr val="dk1"/>
                        </a:solidFill>
                        <a:effectLst/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288943"/>
                  </a:ext>
                </a:extLst>
              </a:tr>
              <a:tr h="38592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Вид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Универсальный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474068"/>
                  </a:ext>
                </a:extLst>
              </a:tr>
              <a:tr h="2618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Создатели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Экспертный совет по детской литературе при Секции детских библиотек РБА</a:t>
                      </a:r>
                      <a:endParaRPr lang="ru-RU" sz="1200" b="0" dirty="0">
                        <a:effectLst/>
                        <a:latin typeface="Constantia" panose="0203060205030603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893512"/>
                  </a:ext>
                </a:extLst>
              </a:tr>
              <a:tr h="479394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Адрес доступа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  <a:hlinkClick r:id="rId3"/>
                        </a:rPr>
                        <a:t>https://rgdb.ru/professionalam/17350-ekspertnyj-sovet-po-detskoj-literature-podgotovil-vtoroj-rekomendatelnyj-spisok-knig-za-2025-god</a:t>
                      </a:r>
                      <a:endParaRPr lang="ru-RU" sz="1200" b="0" i="0" dirty="0">
                        <a:solidFill>
                          <a:srgbClr val="333333"/>
                        </a:solidFill>
                        <a:effectLst/>
                        <a:latin typeface="Constantia" panose="02030602050306030303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Доступ свободный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81793"/>
                  </a:ext>
                </a:extLst>
              </a:tr>
              <a:tr h="64191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Отбор и оперативное информирование о лучших переизданиях и новинках современной детской и подростковой литературы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67155"/>
                  </a:ext>
                </a:extLst>
              </a:tr>
              <a:tr h="515158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Целевая аудитория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Библиотекари. Педагоги. Родители. Авторы. Издатели.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0623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(общая)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Разделы списка: 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Художественная литература.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200" b="0" i="0" dirty="0">
                          <a:solidFill>
                            <a:srgbClr val="333333"/>
                          </a:solidFill>
                          <a:effectLst/>
                          <a:latin typeface="Constantia" panose="02030602050306030303" pitchFamily="18" charset="0"/>
                        </a:rPr>
                        <a:t>Познавательная литература.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ru-RU" sz="1200" dirty="0">
                          <a:effectLst/>
                          <a:latin typeface="Constantia" panose="0203060205030603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 внутри разделов расположен в алфавите фамилий авторов и названий произведений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26368"/>
                  </a:ext>
                </a:extLst>
              </a:tr>
              <a:tr h="799689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Структура (информация о книге)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rPr>
                        <a:t>Библиографическое описание на книгу, читательский адрес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59957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BF565D-D06C-40A5-AEC7-431FCCEFD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22" y="154745"/>
            <a:ext cx="4406752" cy="28643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9D883A-DB02-4B0E-8369-69A76ED18C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16" t="12299" r="27184" b="12104"/>
          <a:stretch/>
        </p:blipFill>
        <p:spPr>
          <a:xfrm>
            <a:off x="2458453" y="2801729"/>
            <a:ext cx="3254600" cy="31312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9F4129-CCD6-4CCE-9BE0-F29AB0DB0E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21" t="13722" r="17210" b="57989"/>
          <a:stretch/>
        </p:blipFill>
        <p:spPr>
          <a:xfrm>
            <a:off x="94762" y="5313303"/>
            <a:ext cx="5893235" cy="14568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7003937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1279</Words>
  <Application>Microsoft Office PowerPoint</Application>
  <PresentationFormat>Широкоэкранный</PresentationFormat>
  <Paragraphs>205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Constantia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67</cp:revision>
  <cp:lastPrinted>2025-08-25T02:22:11Z</cp:lastPrinted>
  <dcterms:created xsi:type="dcterms:W3CDTF">2025-08-19T08:15:16Z</dcterms:created>
  <dcterms:modified xsi:type="dcterms:W3CDTF">2025-08-25T02:47:13Z</dcterms:modified>
</cp:coreProperties>
</file>