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2" r:id="rId6"/>
    <p:sldId id="264" r:id="rId7"/>
    <p:sldId id="263" r:id="rId8"/>
    <p:sldId id="268" r:id="rId9"/>
    <p:sldId id="259" r:id="rId10"/>
    <p:sldId id="280" r:id="rId11"/>
    <p:sldId id="281" r:id="rId12"/>
    <p:sldId id="282" r:id="rId13"/>
    <p:sldId id="283" r:id="rId14"/>
    <p:sldId id="272" r:id="rId15"/>
    <p:sldId id="286" r:id="rId16"/>
    <p:sldId id="277" r:id="rId17"/>
    <p:sldId id="261" r:id="rId18"/>
    <p:sldId id="278" r:id="rId19"/>
    <p:sldId id="269" r:id="rId20"/>
    <p:sldId id="279" r:id="rId21"/>
    <p:sldId id="285" r:id="rId22"/>
    <p:sldId id="284" r:id="rId23"/>
    <p:sldId id="287" r:id="rId24"/>
    <p:sldId id="290" r:id="rId25"/>
    <p:sldId id="289" r:id="rId2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1661D7-02F9-4FDC-BC3B-64A788CDF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ACD4AC-52CB-49C3-8C65-EBFBA92345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620286-3C26-45A6-B9A5-E03DE8F6C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7BA4D-051E-4576-96FB-12F8B7B0384F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DCC611-8F0F-4C24-90C5-43F7D0C62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1EF494-EF04-4593-BCEC-20FDFCF0A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5EE3-012D-45E3-967E-420331FF5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27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73BD64-2660-4F73-8046-0DCDBD15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0DBAF75-7B0E-4678-A9FD-3968F9F64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46050-A3A4-4D56-9126-B8562C0EE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7BA4D-051E-4576-96FB-12F8B7B0384F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A8D147-3187-40B2-81D6-398EB37CF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4B122A-A636-4DF1-B3EA-8C9C2B0F6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5EE3-012D-45E3-967E-420331FF5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482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E4EE83A-C7F2-41D3-8165-49904A8382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9F39DD-3C49-486A-8E55-1E4F1DE17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F516E4-46AE-4F5E-877B-F7C5D7A30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7BA4D-051E-4576-96FB-12F8B7B0384F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49795D-BD71-49DD-9CF9-0D7B50702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806A3D-C8A2-4F25-8CC0-EC446554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5EE3-012D-45E3-967E-420331FF5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92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766EC7-9F1B-465E-9C74-4ADF84B3A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A91A16-13DF-46B2-89E0-EDA715DF9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169E2C-47E4-4A84-AF88-2BE0D53C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7BA4D-051E-4576-96FB-12F8B7B0384F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53CF06-53AF-45E1-8F37-41BED889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97BF08-8F29-4A3E-A4AD-75006936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5EE3-012D-45E3-967E-420331FF5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994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666B8-9064-426B-AD2C-803CFD43A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B3C846-E397-4FE6-A61C-140030707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C17068-7B31-40D5-9188-3A1A254B7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7BA4D-051E-4576-96FB-12F8B7B0384F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F7163C-01D5-4445-9DA4-4EB01861A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F7DF23-6F34-49B1-BD73-B8FED76B6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5EE3-012D-45E3-967E-420331FF5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167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4BF46-7D5E-450F-BBA4-741622291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E2B498-1F1C-4DCA-B7C0-21B6BB42B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C1D94A-7177-4A10-B3D7-AA618C64D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4805D5-34CC-451A-ADB9-0FDE3B086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7BA4D-051E-4576-96FB-12F8B7B0384F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4986DE-954B-4693-8BE9-2B19FDA0E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42E2B-5A29-4EED-88F5-091C4DDFE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5EE3-012D-45E3-967E-420331FF5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621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60C55F-327E-405F-A370-DA2A80239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15A8F4-0D0F-4D6B-B052-9781AE8D7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857D13-5B23-444B-874D-4E4CEC10B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61E0F57-5DE1-4F25-8FFC-0CF5DC9BC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E7170D-B085-434C-B244-508694A249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0DE985C-15D5-42B2-AE41-ECCBF9432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7BA4D-051E-4576-96FB-12F8B7B0384F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015ABD-89C7-4367-BB9D-98478AF7A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AD43B4-AD8C-455D-9314-22A87A700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5EE3-012D-45E3-967E-420331FF5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88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EC123-AD17-4B47-AE05-8CE8F4C59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BD11841-9B0E-4509-8058-4CC26875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7BA4D-051E-4576-96FB-12F8B7B0384F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4BC9833-C6A3-4AC0-A163-E7C013415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68806E-A21D-4E4A-962A-FD4843D2E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5EE3-012D-45E3-967E-420331FF5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74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EF3988-9CB4-4B59-8C45-BB0475767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7BA4D-051E-4576-96FB-12F8B7B0384F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8C5A16-4402-4B28-85A1-B732E6A89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27CEFC-4AB5-47A3-80F5-A897CC37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5EE3-012D-45E3-967E-420331FF5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806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2D67F-DC9D-4DBA-A95C-0DCAFD48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C56D06-2182-4084-ADAC-297FF7132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10FD96-6B6A-43B1-907E-F69382630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461045-01F4-4596-92DC-423E9DA7E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7BA4D-051E-4576-96FB-12F8B7B0384F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B42266-B38D-454E-8EB0-ABFBAD0B7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87C5D3-4781-4D89-A2FA-9C0BA3D81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5EE3-012D-45E3-967E-420331FF5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310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9DF8D9-9A45-44D6-A974-1189D92F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DB970B1-E770-434B-9982-BB8AE11A03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D133F3-B6EF-45F6-8D02-B31F1DA40D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AFFB6E-8307-445C-A5FC-77F176CE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7BA4D-051E-4576-96FB-12F8B7B0384F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AC7E46-B4E5-44C1-9418-049F89A68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7090BB-D485-4905-AB42-FB9B991B6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5EE3-012D-45E3-967E-420331FF5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301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3F88B-FFA5-4B9B-9835-D37D0983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AEF425-7F76-4930-843D-A6DFEB275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3146A5-7947-4D78-B7B6-B027814D9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7BA4D-051E-4576-96FB-12F8B7B0384F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54109-BCE7-4E1E-AACA-9E4A396A6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AD5880-6510-43E3-ACAE-B660B1A81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C5EE3-012D-45E3-967E-420331FF5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78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hyperlink" Target="https://bibliogid.ru/knigi/podrobno-o-knige/18405-zina-surova-filipp-surov-sinee-pero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gid.ru/cat/vypuski/2024/7/zarubezhnaya-khudozhestvennaya/17452-bashmak?highlight=WyJcdTA0MzFcdTA0MzBcdTA0NDhcdTA0M2NcdTA0MzBcdTA0M2EiXQ==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s://bibliogid.ru/cat/vypuski/2023/9/poznavatelnaya/16686-ochki-dlya-selesty?ysclid=mf9aydyphf24702428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oskvam.ru/publications/publication_3306.html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zon.ru/search/?text=&#1057;&#1086;&#1087;&#1088;&#1086;&#1074;&#1086;&#1076;&#1080;&#1090;&#1077;&#1083;&#1100;&#1085;&#1099;&#1077;+&#1079;&#1072;&#1076;&#1072;&#1085;&#1080;&#1103;+&#1082;+&#1095;&#1090;&#1077;&#1085;&#1080;&#1102;+&#1057;&#1077;&#1088;&#1080;&#1103;+%22&#1059;&#1084;&#1085;&#1086;&#1077;+&#1095;&#1090;&#1077;&#1085;&#1080;&#1077;%22.+&#1044;&#1077;&#1090;&#1089;&#1082;&#1072;&#1103;+&#1080;+&#1102;&#1085;&#1086;&#1096;&#1077;&#1089;&#1082;&#1072;&#1103;+&#1082;&#1085;&#1080;&#1075;&#1072;&amp;from_global=true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hyperlink" Target="https://www.gaidarovka.ru/41-45" TargetMode="External"/><Relationship Id="rId4" Type="http://schemas.openxmlformats.org/officeDocument/2006/relationships/image" Target="../media/image38.png"/><Relationship Id="rId9" Type="http://schemas.openxmlformats.org/officeDocument/2006/relationships/hyperlink" Target="https://rgdb.ru/professionalam/17113-rgdb-sostavila-rekomendatelnyj-spisok-proizvedenij-patrioticheskoj-napravlennosti-sozdannykh-sovremennymi-avtorami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utube.ru/video/c84da3960f8df0ba42cf73c7de6bf419/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gdb.ru/professionalam/17350-ekspertnyj-sovet-po-detskoj-literature-podgotovil-vtoroj-rekomendatelnyj-spisok-knig-za-2025-god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idarovka.ru/knigi/100-luchshikh-knig/100-luchshikh-kni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kkdb.ru/images/materials/metod/2025_metod/&#1063;&#1090;&#1086;%20&#1084;&#1086;&#1078;&#1077;&#1090;%20&#1088;&#1077;&#1082;&#1086;&#1084;&#1077;&#1085;&#1076;&#1072;&#1090;&#1077;&#1083;&#1100;&#1085;&#1099;&#1081;%20&#1082;&#1072;&#1090;&#1072;&#1083;&#1086;&#1075;.pdf" TargetMode="External"/><Relationship Id="rId3" Type="http://schemas.openxmlformats.org/officeDocument/2006/relationships/hyperlink" Target="https://www.gaidarovka.ru/knigi/knigi-in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bookunion.ru/upload/iblock/91a/a9sybx7f13zn2moouxx33iu92lbfj2v7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BA457E-6C7D-43B4-8A48-302A114FA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7C9F-BBEC-4CF9-AF42-44FE0AD870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92225"/>
            <a:ext cx="9144000" cy="1636775"/>
          </a:xfrm>
        </p:spPr>
        <p:txBody>
          <a:bodyPr>
            <a:normAutofit fontScale="90000"/>
          </a:bodyPr>
          <a:lstStyle/>
          <a:p>
            <a: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Где и как взять лучшее</a:t>
            </a:r>
            <a:br>
              <a:rPr lang="ru-RU" dirty="0"/>
            </a:br>
            <a:r>
              <a:rPr lang="ru-RU" sz="4400" dirty="0">
                <a:latin typeface="Monotype Corsiva" panose="03010101010201010101" pitchFamily="66" charset="0"/>
              </a:rPr>
              <a:t>(библиографический факультатив)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1F86A8-03A5-4A93-9B6B-D9B532D0E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4583" y="4578581"/>
            <a:ext cx="5172722" cy="978840"/>
          </a:xfrm>
        </p:spPr>
        <p:txBody>
          <a:bodyPr>
            <a:noAutofit/>
          </a:bodyPr>
          <a:lstStyle/>
          <a:p>
            <a:r>
              <a:rPr lang="ru-RU" sz="1800" dirty="0">
                <a:latin typeface="Monotype Corsiva" panose="03010101010201010101" pitchFamily="66" charset="0"/>
              </a:rPr>
              <a:t>Дейнеко Ирина Васильевна,</a:t>
            </a:r>
          </a:p>
          <a:p>
            <a:r>
              <a:rPr lang="ru-RU" sz="1800" dirty="0">
                <a:latin typeface="Monotype Corsiva" panose="03010101010201010101" pitchFamily="66" charset="0"/>
              </a:rPr>
              <a:t>главный библиограф отдела электронных ресурсов и </a:t>
            </a:r>
          </a:p>
          <a:p>
            <a:r>
              <a:rPr lang="ru-RU" sz="1800" dirty="0">
                <a:latin typeface="Monotype Corsiva" panose="03010101010201010101" pitchFamily="66" charset="0"/>
              </a:rPr>
              <a:t>справочно-библиографического обслуживания ККДБ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4E7176-18F3-443A-8DB9-230E45498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64" y="112616"/>
            <a:ext cx="3279932" cy="9510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785937-5347-416C-BF8E-DEE2CA2687A5}"/>
              </a:ext>
            </a:extLst>
          </p:cNvPr>
          <p:cNvSpPr txBox="1"/>
          <p:nvPr/>
        </p:nvSpPr>
        <p:spPr>
          <a:xfrm>
            <a:off x="4589755" y="6249879"/>
            <a:ext cx="275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г. Боготол. 2025. 18 сентября</a:t>
            </a:r>
          </a:p>
        </p:txBody>
      </p:sp>
    </p:spTree>
    <p:extLst>
      <p:ext uri="{BB962C8B-B14F-4D97-AF65-F5344CB8AC3E}">
        <p14:creationId xmlns:p14="http://schemas.microsoft.com/office/powerpoint/2010/main" val="3377062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40E0B-2F1E-4384-9572-5A861ECF1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582" y="115410"/>
            <a:ext cx="5941628" cy="620296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Monotype Corsiva" panose="03010101010201010101" pitchFamily="66" charset="0"/>
              </a:rPr>
              <a:t>Чек-лист для библиографического списка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756FD1-9B7C-4EF5-942B-4C79B799C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2" t="13829" r="4685" b="14443"/>
          <a:stretch/>
        </p:blipFill>
        <p:spPr>
          <a:xfrm>
            <a:off x="124287" y="115410"/>
            <a:ext cx="3275861" cy="949910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DA45AE0D-11F1-491F-8380-83FB951E5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778387"/>
              </p:ext>
            </p:extLst>
          </p:nvPr>
        </p:nvGraphicFramePr>
        <p:xfrm>
          <a:off x="3810561" y="735706"/>
          <a:ext cx="8127999" cy="590225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66811">
                  <a:extLst>
                    <a:ext uri="{9D8B030D-6E8A-4147-A177-3AD203B41FA5}">
                      <a16:colId xmlns:a16="http://schemas.microsoft.com/office/drawing/2014/main" val="4181507818"/>
                    </a:ext>
                  </a:extLst>
                </a:gridCol>
                <a:gridCol w="2814221">
                  <a:extLst>
                    <a:ext uri="{9D8B030D-6E8A-4147-A177-3AD203B41FA5}">
                      <a16:colId xmlns:a16="http://schemas.microsoft.com/office/drawing/2014/main" val="2990555806"/>
                    </a:ext>
                  </a:extLst>
                </a:gridCol>
                <a:gridCol w="4646967">
                  <a:extLst>
                    <a:ext uri="{9D8B030D-6E8A-4147-A177-3AD203B41FA5}">
                      <a16:colId xmlns:a16="http://schemas.microsoft.com/office/drawing/2014/main" val="157750097"/>
                    </a:ext>
                  </a:extLst>
                </a:gridCol>
              </a:tblGrid>
              <a:tr h="8763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№ п\п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Элементы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Результат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378314"/>
                  </a:ext>
                </a:extLst>
              </a:tr>
              <a:tr h="6882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Тема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559547"/>
                  </a:ext>
                </a:extLst>
              </a:tr>
              <a:tr h="6882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Читательский адрес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Подростки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54648"/>
                  </a:ext>
                </a:extLst>
              </a:tr>
              <a:tr h="6882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0869"/>
                  </a:ext>
                </a:extLst>
              </a:tr>
              <a:tr h="2084794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Список (автор, название)</a:t>
                      </a: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39315"/>
                  </a:ext>
                </a:extLst>
              </a:tr>
              <a:tr h="8763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Возможность использования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862291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42777B-974B-4FD5-A7BF-11D50FB98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43620"/>
            <a:ext cx="3543041" cy="23707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457071-1660-48B0-9FE3-6D85341555FD}"/>
              </a:ext>
            </a:extLst>
          </p:cNvPr>
          <p:cNvSpPr txBox="1"/>
          <p:nvPr/>
        </p:nvSpPr>
        <p:spPr>
          <a:xfrm>
            <a:off x="253440" y="4701147"/>
            <a:ext cx="3391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Комплектуем библиотечные фонды, 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ищем  книги летней тематики</a:t>
            </a:r>
          </a:p>
        </p:txBody>
      </p:sp>
    </p:spTree>
    <p:extLst>
      <p:ext uri="{BB962C8B-B14F-4D97-AF65-F5344CB8AC3E}">
        <p14:creationId xmlns:p14="http://schemas.microsoft.com/office/powerpoint/2010/main" val="2070777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40E0B-2F1E-4384-9572-5A861ECF1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8337" y="115410"/>
            <a:ext cx="6452835" cy="620296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Monotype Corsiva" panose="03010101010201010101" pitchFamily="66" charset="0"/>
              </a:rPr>
              <a:t>Чек-лист  для библиографического списка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756FD1-9B7C-4EF5-942B-4C79B799C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2" t="13829" r="4685" b="14443"/>
          <a:stretch/>
        </p:blipFill>
        <p:spPr>
          <a:xfrm>
            <a:off x="124287" y="115410"/>
            <a:ext cx="3275861" cy="949910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DA45AE0D-11F1-491F-8380-83FB951E5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022986"/>
              </p:ext>
            </p:extLst>
          </p:nvPr>
        </p:nvGraphicFramePr>
        <p:xfrm>
          <a:off x="3865717" y="935173"/>
          <a:ext cx="8127999" cy="574083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66811">
                  <a:extLst>
                    <a:ext uri="{9D8B030D-6E8A-4147-A177-3AD203B41FA5}">
                      <a16:colId xmlns:a16="http://schemas.microsoft.com/office/drawing/2014/main" val="4181507818"/>
                    </a:ext>
                  </a:extLst>
                </a:gridCol>
                <a:gridCol w="2814221">
                  <a:extLst>
                    <a:ext uri="{9D8B030D-6E8A-4147-A177-3AD203B41FA5}">
                      <a16:colId xmlns:a16="http://schemas.microsoft.com/office/drawing/2014/main" val="2990555806"/>
                    </a:ext>
                  </a:extLst>
                </a:gridCol>
                <a:gridCol w="4646967">
                  <a:extLst>
                    <a:ext uri="{9D8B030D-6E8A-4147-A177-3AD203B41FA5}">
                      <a16:colId xmlns:a16="http://schemas.microsoft.com/office/drawing/2014/main" val="157750097"/>
                    </a:ext>
                  </a:extLst>
                </a:gridCol>
              </a:tblGrid>
              <a:tr h="954665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№ п\п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Элементы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Результат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378314"/>
                  </a:ext>
                </a:extLst>
              </a:tr>
              <a:tr h="749756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Тема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559547"/>
                  </a:ext>
                </a:extLst>
              </a:tr>
              <a:tr h="749756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Читательский адрес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Младшие школьники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54648"/>
                  </a:ext>
                </a:extLst>
              </a:tr>
              <a:tr h="749756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0869"/>
                  </a:ext>
                </a:extLst>
              </a:tr>
              <a:tr h="1582235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Список (автор, название)</a:t>
                      </a: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ru-RU" sz="18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39315"/>
                  </a:ext>
                </a:extLst>
              </a:tr>
              <a:tr h="954665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Возможность использования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8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862291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C02630-2851-4E60-83A8-43CB865EF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07" y="1615323"/>
            <a:ext cx="2974020" cy="39337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3D1BA2-6262-4E10-99A1-44B5BA584D94}"/>
              </a:ext>
            </a:extLst>
          </p:cNvPr>
          <p:cNvSpPr txBox="1"/>
          <p:nvPr/>
        </p:nvSpPr>
        <p:spPr>
          <a:xfrm>
            <a:off x="0" y="5558743"/>
            <a:ext cx="3865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Находим необычную тему для разговоров 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с младшими школьниками</a:t>
            </a:r>
          </a:p>
        </p:txBody>
      </p:sp>
    </p:spTree>
    <p:extLst>
      <p:ext uri="{BB962C8B-B14F-4D97-AF65-F5344CB8AC3E}">
        <p14:creationId xmlns:p14="http://schemas.microsoft.com/office/powerpoint/2010/main" val="2370019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40E0B-2F1E-4384-9572-5A861ECF1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1604" y="115410"/>
            <a:ext cx="5941628" cy="620296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Monotype Corsiva" panose="03010101010201010101" pitchFamily="66" charset="0"/>
              </a:rPr>
              <a:t>Чек-лист для библиографического списка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756FD1-9B7C-4EF5-942B-4C79B799C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2" t="13829" r="4685" b="14443"/>
          <a:stretch/>
        </p:blipFill>
        <p:spPr>
          <a:xfrm>
            <a:off x="124287" y="115410"/>
            <a:ext cx="3275861" cy="949910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DA45AE0D-11F1-491F-8380-83FB951E5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40247"/>
              </p:ext>
            </p:extLst>
          </p:nvPr>
        </p:nvGraphicFramePr>
        <p:xfrm>
          <a:off x="3888418" y="735705"/>
          <a:ext cx="8127999" cy="606458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66811">
                  <a:extLst>
                    <a:ext uri="{9D8B030D-6E8A-4147-A177-3AD203B41FA5}">
                      <a16:colId xmlns:a16="http://schemas.microsoft.com/office/drawing/2014/main" val="4181507818"/>
                    </a:ext>
                  </a:extLst>
                </a:gridCol>
                <a:gridCol w="2814221">
                  <a:extLst>
                    <a:ext uri="{9D8B030D-6E8A-4147-A177-3AD203B41FA5}">
                      <a16:colId xmlns:a16="http://schemas.microsoft.com/office/drawing/2014/main" val="2990555806"/>
                    </a:ext>
                  </a:extLst>
                </a:gridCol>
                <a:gridCol w="4646967">
                  <a:extLst>
                    <a:ext uri="{9D8B030D-6E8A-4147-A177-3AD203B41FA5}">
                      <a16:colId xmlns:a16="http://schemas.microsoft.com/office/drawing/2014/main" val="157750097"/>
                    </a:ext>
                  </a:extLst>
                </a:gridCol>
              </a:tblGrid>
              <a:tr h="974130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№ п\п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Элементы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Результат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378314"/>
                  </a:ext>
                </a:extLst>
              </a:tr>
              <a:tr h="765043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Тема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559547"/>
                  </a:ext>
                </a:extLst>
              </a:tr>
              <a:tr h="765043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Читательский адрес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Младшие школьники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54648"/>
                  </a:ext>
                </a:extLst>
              </a:tr>
              <a:tr h="765043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0869"/>
                  </a:ext>
                </a:extLst>
              </a:tr>
              <a:tr h="1821199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Список (автор, название)</a:t>
                      </a: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ru-RU" sz="1800" dirty="0">
                        <a:solidFill>
                          <a:srgbClr val="C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39315"/>
                  </a:ext>
                </a:extLst>
              </a:tr>
              <a:tr h="974130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Возможность использования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862291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70898F-192E-4A49-8F28-6FFF9B85A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70" y="1318334"/>
            <a:ext cx="3187190" cy="4221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17B5F1-BC94-4434-808D-AAC2DBD053C3}"/>
              </a:ext>
            </a:extLst>
          </p:cNvPr>
          <p:cNvSpPr txBox="1"/>
          <p:nvPr/>
        </p:nvSpPr>
        <p:spPr>
          <a:xfrm>
            <a:off x="561908" y="5469514"/>
            <a:ext cx="2799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Выбираем актуальную тему  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для  выставки и обзора</a:t>
            </a:r>
            <a:endParaRPr lang="ru-RU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576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40E0B-2F1E-4384-9572-5A861ECF1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0482" y="115410"/>
            <a:ext cx="5941628" cy="620296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Monotype Corsiva" panose="03010101010201010101" pitchFamily="66" charset="0"/>
              </a:rPr>
              <a:t>Чек-лист для библиографического списка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756FD1-9B7C-4EF5-942B-4C79B799C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2" t="13829" r="4685" b="14443"/>
          <a:stretch/>
        </p:blipFill>
        <p:spPr>
          <a:xfrm>
            <a:off x="124287" y="115410"/>
            <a:ext cx="3275861" cy="949910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DA45AE0D-11F1-491F-8380-83FB951E5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553773"/>
              </p:ext>
            </p:extLst>
          </p:nvPr>
        </p:nvGraphicFramePr>
        <p:xfrm>
          <a:off x="3817399" y="735706"/>
          <a:ext cx="8127999" cy="600688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66811">
                  <a:extLst>
                    <a:ext uri="{9D8B030D-6E8A-4147-A177-3AD203B41FA5}">
                      <a16:colId xmlns:a16="http://schemas.microsoft.com/office/drawing/2014/main" val="4181507818"/>
                    </a:ext>
                  </a:extLst>
                </a:gridCol>
                <a:gridCol w="2814221">
                  <a:extLst>
                    <a:ext uri="{9D8B030D-6E8A-4147-A177-3AD203B41FA5}">
                      <a16:colId xmlns:a16="http://schemas.microsoft.com/office/drawing/2014/main" val="2990555806"/>
                    </a:ext>
                  </a:extLst>
                </a:gridCol>
                <a:gridCol w="4646967">
                  <a:extLst>
                    <a:ext uri="{9D8B030D-6E8A-4147-A177-3AD203B41FA5}">
                      <a16:colId xmlns:a16="http://schemas.microsoft.com/office/drawing/2014/main" val="157750097"/>
                    </a:ext>
                  </a:extLst>
                </a:gridCol>
              </a:tblGrid>
              <a:tr h="964861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№ п\п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Элементы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Результат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378314"/>
                  </a:ext>
                </a:extLst>
              </a:tr>
              <a:tr h="757764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Тема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559547"/>
                  </a:ext>
                </a:extLst>
              </a:tr>
              <a:tr h="757764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Читательский адрес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РДЧ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54648"/>
                  </a:ext>
                </a:extLst>
              </a:tr>
              <a:tr h="757764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0869"/>
                  </a:ext>
                </a:extLst>
              </a:tr>
              <a:tr h="1803870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Список (автор, название)</a:t>
                      </a: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39315"/>
                  </a:ext>
                </a:extLst>
              </a:tr>
              <a:tr h="964861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Возможность использования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862291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A0E2DF-0D39-4738-A09B-561B5019C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39" y="1788970"/>
            <a:ext cx="3350589" cy="28702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E63DC9-4A18-4D67-AC14-AC341F97ED9D}"/>
              </a:ext>
            </a:extLst>
          </p:cNvPr>
          <p:cNvSpPr txBox="1"/>
          <p:nvPr/>
        </p:nvSpPr>
        <p:spPr>
          <a:xfrm>
            <a:off x="-221941" y="4785884"/>
            <a:ext cx="4179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Определяем тему и формируем малую  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форму библиографии 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на патриотическую тему</a:t>
            </a:r>
          </a:p>
        </p:txBody>
      </p:sp>
    </p:spTree>
    <p:extLst>
      <p:ext uri="{BB962C8B-B14F-4D97-AF65-F5344CB8AC3E}">
        <p14:creationId xmlns:p14="http://schemas.microsoft.com/office/powerpoint/2010/main" val="3019465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40E0B-2F1E-4384-9572-5A861ECF1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0482" y="280217"/>
            <a:ext cx="5941628" cy="620296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Monotype Corsiva" panose="03010101010201010101" pitchFamily="66" charset="0"/>
              </a:rPr>
              <a:t>Чек-лист для библиографического списка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756FD1-9B7C-4EF5-942B-4C79B799C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2" t="13829" r="4685" b="14443"/>
          <a:stretch/>
        </p:blipFill>
        <p:spPr>
          <a:xfrm>
            <a:off x="124287" y="115410"/>
            <a:ext cx="3275861" cy="949910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DA45AE0D-11F1-491F-8380-83FB951E5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420271"/>
              </p:ext>
            </p:extLst>
          </p:nvPr>
        </p:nvGraphicFramePr>
        <p:xfrm>
          <a:off x="3666479" y="1065320"/>
          <a:ext cx="8274642" cy="549390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78841">
                  <a:extLst>
                    <a:ext uri="{9D8B030D-6E8A-4147-A177-3AD203B41FA5}">
                      <a16:colId xmlns:a16="http://schemas.microsoft.com/office/drawing/2014/main" val="4181507818"/>
                    </a:ext>
                  </a:extLst>
                </a:gridCol>
                <a:gridCol w="2231341">
                  <a:extLst>
                    <a:ext uri="{9D8B030D-6E8A-4147-A177-3AD203B41FA5}">
                      <a16:colId xmlns:a16="http://schemas.microsoft.com/office/drawing/2014/main" val="2990555806"/>
                    </a:ext>
                  </a:extLst>
                </a:gridCol>
                <a:gridCol w="5364460">
                  <a:extLst>
                    <a:ext uri="{9D8B030D-6E8A-4147-A177-3AD203B41FA5}">
                      <a16:colId xmlns:a16="http://schemas.microsoft.com/office/drawing/2014/main" val="157750097"/>
                    </a:ext>
                  </a:extLst>
                </a:gridCol>
              </a:tblGrid>
              <a:tr h="8763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№ п\п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Элементы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Результат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378314"/>
                  </a:ext>
                </a:extLst>
              </a:tr>
              <a:tr h="6882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Тема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Летние путешествия и приключения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559547"/>
                  </a:ext>
                </a:extLst>
              </a:tr>
              <a:tr h="6882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Читательский адрес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Подростки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54648"/>
                  </a:ext>
                </a:extLst>
              </a:tr>
              <a:tr h="6882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Для комплектования  фонда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0869"/>
                  </a:ext>
                </a:extLst>
              </a:tr>
              <a:tr h="1638396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Список </a:t>
                      </a:r>
                    </a:p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(автор, название)</a:t>
                      </a: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q"/>
                      </a:pPr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q"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Бодрова Е. «Горькие поля» 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q"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Ершова Е. «Тайных дел мастер»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q"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Сурова З. «Синее перо: По Ладоге на лодке»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39315"/>
                  </a:ext>
                </a:extLst>
              </a:tr>
              <a:tr h="8763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Возможность использования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Создание выставки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Формирование персонального читательского маршрута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Участия в Летнем книжном марафоне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862291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42777B-974B-4FD5-A7BF-11D50FB98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600" y="2212548"/>
            <a:ext cx="3635914" cy="24329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457071-1660-48B0-9FE3-6D85341555FD}"/>
              </a:ext>
            </a:extLst>
          </p:cNvPr>
          <p:cNvSpPr txBox="1"/>
          <p:nvPr/>
        </p:nvSpPr>
        <p:spPr>
          <a:xfrm>
            <a:off x="170979" y="4523594"/>
            <a:ext cx="3391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Комплектуем библиотечные фонды, 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ищем  книги летней тематики</a:t>
            </a:r>
          </a:p>
        </p:txBody>
      </p:sp>
    </p:spTree>
    <p:extLst>
      <p:ext uri="{BB962C8B-B14F-4D97-AF65-F5344CB8AC3E}">
        <p14:creationId xmlns:p14="http://schemas.microsoft.com/office/powerpoint/2010/main" val="3213885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40E0B-2F1E-4384-9572-5A861ECF1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260" y="217477"/>
            <a:ext cx="8001740" cy="620296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Monotype Corsiva" panose="03010101010201010101" pitchFamily="66" charset="0"/>
              </a:rPr>
              <a:t>Сурова Зина «Синее перо: по Ладоге на лодке. Семейное приключение»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756FD1-9B7C-4EF5-942B-4C79B799C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2" t="13829" r="4685" b="14443"/>
          <a:stretch/>
        </p:blipFill>
        <p:spPr>
          <a:xfrm>
            <a:off x="53266" y="52670"/>
            <a:ext cx="3275861" cy="9499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196547-8E95-4F21-A8A1-2D1C701FF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47" y="985357"/>
            <a:ext cx="3386670" cy="42609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E8D8104-4151-45F4-A640-32EAFCB65F6D}"/>
              </a:ext>
            </a:extLst>
          </p:cNvPr>
          <p:cNvSpPr/>
          <p:nvPr/>
        </p:nvSpPr>
        <p:spPr>
          <a:xfrm>
            <a:off x="46570" y="6086525"/>
            <a:ext cx="524452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otype Corsiva" panose="03010101010201010101" pitchFamily="66" charset="0"/>
              </a:rPr>
              <a:t>Подробно про книгу  на </a:t>
            </a:r>
            <a:r>
              <a:rPr lang="ru-RU" sz="1600" dirty="0" err="1">
                <a:latin typeface="Monotype Corsiva" panose="03010101010201010101" pitchFamily="66" charset="0"/>
              </a:rPr>
              <a:t>БиблиоГиде</a:t>
            </a:r>
            <a:endParaRPr lang="ru-RU" sz="1600" dirty="0">
              <a:latin typeface="Monotype Corsiva" panose="03010101010201010101" pitchFamily="66" charset="0"/>
            </a:endParaRPr>
          </a:p>
          <a:p>
            <a:r>
              <a:rPr lang="en-US" sz="1600" dirty="0">
                <a:latin typeface="Monotype Corsiva" panose="03010101010201010101" pitchFamily="66" charset="0"/>
                <a:hlinkClick r:id="rId4"/>
              </a:rPr>
              <a:t>https://bibliogid.ru/knigi/podrobno-o-knige/18405-zina-surova-filipp-surov-sinee-pero</a:t>
            </a:r>
            <a:endParaRPr lang="ru-RU" sz="1600" dirty="0">
              <a:latin typeface="Monotype Corsiva" panose="03010101010201010101" pitchFamily="66" charset="0"/>
            </a:endParaRPr>
          </a:p>
          <a:p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8556897-DEE9-4AAB-9F78-10426FACFE5C}"/>
              </a:ext>
            </a:extLst>
          </p:cNvPr>
          <p:cNvSpPr/>
          <p:nvPr/>
        </p:nvSpPr>
        <p:spPr>
          <a:xfrm>
            <a:off x="5406500" y="4338232"/>
            <a:ext cx="6465903" cy="261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700" i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Что может лучше рассказать о семейном летнем путешествии если не его дневник. Именно такой формат для своего повествования выбрали авторы, в нём они живо и ярко описывают и рисуют семейное приключение по Ладоге на лодке «Синее перо», кстати, её название придумали за обеденным столом, быстро и безоговорочно. Здесь же за столом обдумали цель путешествия – исследовать заливы Ладоги и жить в палатке на острове. Сказано – сделано! </a:t>
            </a:r>
            <a:r>
              <a:rPr lang="ru-RU" sz="1700" i="1" dirty="0">
                <a:latin typeface="Monotype Corsiva" panose="03010101010201010101" pitchFamily="66" charset="0"/>
                <a:ea typeface="Calibri" panose="020F0502020204030204" pitchFamily="34" charset="0"/>
              </a:rPr>
              <a:t>Рассказ в книге ведётся от имени самого младшего члена семьи, мальчика Фёдора, именно он занимался фотографированием красот озера и неспешно вёл коротенькие записи путевого дневника. </a:t>
            </a:r>
            <a:endParaRPr lang="ru-RU" sz="1700" i="1" dirty="0">
              <a:latin typeface="Monotype Corsiva" panose="03010101010201010101" pitchFamily="66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BE4EA3-9E3E-4D84-A7EE-ABB13DEC8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093" y="985357"/>
            <a:ext cx="5468646" cy="32052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E8BBF83-9857-4677-BCA7-4544AC8353DD}"/>
              </a:ext>
            </a:extLst>
          </p:cNvPr>
          <p:cNvSpPr/>
          <p:nvPr/>
        </p:nvSpPr>
        <p:spPr>
          <a:xfrm>
            <a:off x="53266" y="5347861"/>
            <a:ext cx="50513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Сурова, З. Синее перо. По Ладоге на Лодке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семейное приключение / Зина и Филипп Суровы; иллюстрации Зины Суровой. – Москва : Архипелаг, 2025. – 175, [1] с.: цв. ил.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D03D4B-64D2-40E6-9F39-DA74D32F507B}"/>
              </a:ext>
            </a:extLst>
          </p:cNvPr>
          <p:cNvSpPr txBox="1"/>
          <p:nvPr/>
        </p:nvSpPr>
        <p:spPr>
          <a:xfrm>
            <a:off x="4500979" y="4731798"/>
            <a:ext cx="620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</p:spTree>
    <p:extLst>
      <p:ext uri="{BB962C8B-B14F-4D97-AF65-F5344CB8AC3E}">
        <p14:creationId xmlns:p14="http://schemas.microsoft.com/office/powerpoint/2010/main" val="2928218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40E0B-2F1E-4384-9572-5A861ECF1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8338" y="445024"/>
            <a:ext cx="5941628" cy="620296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Monotype Corsiva" panose="03010101010201010101" pitchFamily="66" charset="0"/>
              </a:rPr>
              <a:t>Чек-лист для библиографического списка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756FD1-9B7C-4EF5-942B-4C79B799C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2" t="13829" r="4685" b="14443"/>
          <a:stretch/>
        </p:blipFill>
        <p:spPr>
          <a:xfrm>
            <a:off x="124287" y="115410"/>
            <a:ext cx="3275861" cy="949910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DA45AE0D-11F1-491F-8380-83FB951E5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682275"/>
              </p:ext>
            </p:extLst>
          </p:nvPr>
        </p:nvGraphicFramePr>
        <p:xfrm>
          <a:off x="3906176" y="1288160"/>
          <a:ext cx="8127999" cy="531854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66811">
                  <a:extLst>
                    <a:ext uri="{9D8B030D-6E8A-4147-A177-3AD203B41FA5}">
                      <a16:colId xmlns:a16="http://schemas.microsoft.com/office/drawing/2014/main" val="4181507818"/>
                    </a:ext>
                  </a:extLst>
                </a:gridCol>
                <a:gridCol w="2814221">
                  <a:extLst>
                    <a:ext uri="{9D8B030D-6E8A-4147-A177-3AD203B41FA5}">
                      <a16:colId xmlns:a16="http://schemas.microsoft.com/office/drawing/2014/main" val="2990555806"/>
                    </a:ext>
                  </a:extLst>
                </a:gridCol>
                <a:gridCol w="4646967">
                  <a:extLst>
                    <a:ext uri="{9D8B030D-6E8A-4147-A177-3AD203B41FA5}">
                      <a16:colId xmlns:a16="http://schemas.microsoft.com/office/drawing/2014/main" val="157750097"/>
                    </a:ext>
                  </a:extLst>
                </a:gridCol>
              </a:tblGrid>
              <a:tr h="8763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№ п\п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Элементы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Результат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378314"/>
                  </a:ext>
                </a:extLst>
              </a:tr>
              <a:tr h="6882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Тема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О чём рассказывают вещи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559547"/>
                  </a:ext>
                </a:extLst>
              </a:tr>
              <a:tr h="6882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Читательский адрес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Младшие школьники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54648"/>
                  </a:ext>
                </a:extLst>
              </a:tr>
              <a:tr h="6882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Для формирования Программы чтения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0869"/>
                  </a:ext>
                </a:extLst>
              </a:tr>
              <a:tr h="1452441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Список (автор, название)</a:t>
                      </a: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Аверина М. «Жили-были прищепки»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Котова Т. «Вязаное сердце»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q"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Мазелли В. «Башмак»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q"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Соя А. «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Пинокью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. Робот-друг»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q"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Таллек О. «Ёлка Юлька»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39315"/>
                  </a:ext>
                </a:extLst>
              </a:tr>
              <a:tr h="8763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Возможность использования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Создание интерактивной выставки «Истории, которые нас окружают»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Организации и проведения занятия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862291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C02630-2851-4E60-83A8-43CB865EF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87" y="1332549"/>
            <a:ext cx="3044802" cy="40273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3D1BA2-6262-4E10-99A1-44B5BA584D94}"/>
              </a:ext>
            </a:extLst>
          </p:cNvPr>
          <p:cNvSpPr txBox="1"/>
          <p:nvPr/>
        </p:nvSpPr>
        <p:spPr>
          <a:xfrm>
            <a:off x="0" y="5303957"/>
            <a:ext cx="3865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Находим необычную тему для разговоров 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с младшими школьниками</a:t>
            </a:r>
          </a:p>
        </p:txBody>
      </p:sp>
    </p:spTree>
    <p:extLst>
      <p:ext uri="{BB962C8B-B14F-4D97-AF65-F5344CB8AC3E}">
        <p14:creationId xmlns:p14="http://schemas.microsoft.com/office/powerpoint/2010/main" val="3396461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40E0B-2F1E-4384-9572-5A861ECF1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662" y="413140"/>
            <a:ext cx="4580879" cy="620296"/>
          </a:xfrm>
        </p:spPr>
        <p:txBody>
          <a:bodyPr>
            <a:noAutofit/>
          </a:bodyPr>
          <a:lstStyle/>
          <a:p>
            <a:r>
              <a:rPr lang="ru-RU" sz="2900" dirty="0">
                <a:latin typeface="Monotype Corsiva" panose="03010101010201010101" pitchFamily="66" charset="0"/>
              </a:rPr>
              <a:t>Мазелли Валентина «Башмак»</a:t>
            </a:r>
            <a:br>
              <a:rPr lang="ru-RU" sz="2900" dirty="0">
                <a:latin typeface="Monotype Corsiva" panose="03010101010201010101" pitchFamily="66" charset="0"/>
              </a:rPr>
            </a:br>
            <a:endParaRPr lang="ru-RU" sz="29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756FD1-9B7C-4EF5-942B-4C79B799C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2" t="13829" r="4685" b="14443"/>
          <a:stretch/>
        </p:blipFill>
        <p:spPr>
          <a:xfrm>
            <a:off x="124287" y="115410"/>
            <a:ext cx="3275861" cy="94991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4505792-3377-4E53-864D-743737A10899}"/>
              </a:ext>
            </a:extLst>
          </p:cNvPr>
          <p:cNvSpPr/>
          <p:nvPr/>
        </p:nvSpPr>
        <p:spPr>
          <a:xfrm>
            <a:off x="4660777" y="5467416"/>
            <a:ext cx="605107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otype Corsiva" panose="03010101010201010101" pitchFamily="66" charset="0"/>
              </a:rPr>
              <a:t>Подробно про книгу  на </a:t>
            </a:r>
            <a:r>
              <a:rPr lang="ru-RU" sz="1600" dirty="0" err="1">
                <a:latin typeface="Monotype Corsiva" panose="03010101010201010101" pitchFamily="66" charset="0"/>
              </a:rPr>
              <a:t>БиблиоГиде</a:t>
            </a:r>
            <a:endParaRPr lang="ru-RU" sz="1600" dirty="0">
              <a:latin typeface="Monotype Corsiva" panose="03010101010201010101" pitchFamily="66" charset="0"/>
            </a:endParaRPr>
          </a:p>
          <a:p>
            <a:r>
              <a:rPr lang="en-US" sz="1600" dirty="0">
                <a:latin typeface="Monotype Corsiva" panose="03010101010201010101" pitchFamily="66" charset="0"/>
                <a:hlinkClick r:id="rId3"/>
              </a:rPr>
              <a:t>https://bibliogid.ru/cat/vypuski/2024/7/zarubezhnaya-khudozhestvennaya/17452-bashmak?highlight=WyJcdTA0MzFcdTA0MzBcdTA0NDhcdTA0M2NcdTA0MzBcdTA0M2EiXQ==</a:t>
            </a:r>
            <a:endParaRPr lang="ru-RU" sz="1600" dirty="0"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3C74C2-F236-486D-A098-0C140341C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788" y="1275849"/>
            <a:ext cx="2996213" cy="40950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CA9819A-DFF8-4EC2-8052-4CFCDD2A9333}"/>
              </a:ext>
            </a:extLst>
          </p:cNvPr>
          <p:cNvSpPr/>
          <p:nvPr/>
        </p:nvSpPr>
        <p:spPr>
          <a:xfrm>
            <a:off x="417588" y="5501023"/>
            <a:ext cx="39860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Мазелли, Валентина. Башмак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Валентина Мазелли; перевела с итальянского Вера Федорук; художник Даниэла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Парески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— Москва: Городец, 2024. — 36 с.: ил. — (Ласка Пресс).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F9D7561-455E-4A73-9327-8499A7ED739A}"/>
              </a:ext>
            </a:extLst>
          </p:cNvPr>
          <p:cNvSpPr/>
          <p:nvPr/>
        </p:nvSpPr>
        <p:spPr>
          <a:xfrm>
            <a:off x="4324101" y="1487088"/>
            <a:ext cx="41451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</a:rPr>
              <a:t>На улице лежит башмак. Причём один. Его явно не выкинули. А как же он там оказался?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</a:rPr>
              <a:t>Продавец газет, господин на костылях и маленькая девочка отвечают на этот вопрос по-разному. А деловая женщина, влюблённый юноша, уличный артист и мышонок просто используют его в своих целях.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</a:rPr>
              <a:t>«Башмак» — это придуманная неаполитанской актрисой и генуэзской художницей история о том, как по-разному люди воспринимают этот мир. И о том, как важно задавать себе хорошие вопросы.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</a:rPr>
              <a:t>Для младшего школьного возраста.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D6A289-95D8-4A9F-8419-60D7C80DB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397" y="1065320"/>
            <a:ext cx="3079478" cy="473623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926379-A6A2-4999-ABFA-5F2CB3724587}"/>
              </a:ext>
            </a:extLst>
          </p:cNvPr>
          <p:cNvSpPr txBox="1"/>
          <p:nvPr/>
        </p:nvSpPr>
        <p:spPr>
          <a:xfrm>
            <a:off x="4101483" y="4962617"/>
            <a:ext cx="55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</p:spTree>
    <p:extLst>
      <p:ext uri="{BB962C8B-B14F-4D97-AF65-F5344CB8AC3E}">
        <p14:creationId xmlns:p14="http://schemas.microsoft.com/office/powerpoint/2010/main" val="3416817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40E0B-2F1E-4384-9572-5A861ECF1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7115" y="280217"/>
            <a:ext cx="5941628" cy="620296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Monotype Corsiva" panose="03010101010201010101" pitchFamily="66" charset="0"/>
              </a:rPr>
              <a:t>Чек-лист для библиографического списка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756FD1-9B7C-4EF5-942B-4C79B799C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2" t="13829" r="4685" b="14443"/>
          <a:stretch/>
        </p:blipFill>
        <p:spPr>
          <a:xfrm>
            <a:off x="124287" y="115410"/>
            <a:ext cx="3275861" cy="949910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DA45AE0D-11F1-491F-8380-83FB951E5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612233"/>
              </p:ext>
            </p:extLst>
          </p:nvPr>
        </p:nvGraphicFramePr>
        <p:xfrm>
          <a:off x="3710866" y="900513"/>
          <a:ext cx="8243407" cy="581831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76279">
                  <a:extLst>
                    <a:ext uri="{9D8B030D-6E8A-4147-A177-3AD203B41FA5}">
                      <a16:colId xmlns:a16="http://schemas.microsoft.com/office/drawing/2014/main" val="4181507818"/>
                    </a:ext>
                  </a:extLst>
                </a:gridCol>
                <a:gridCol w="2854180">
                  <a:extLst>
                    <a:ext uri="{9D8B030D-6E8A-4147-A177-3AD203B41FA5}">
                      <a16:colId xmlns:a16="http://schemas.microsoft.com/office/drawing/2014/main" val="2990555806"/>
                    </a:ext>
                  </a:extLst>
                </a:gridCol>
                <a:gridCol w="4712948">
                  <a:extLst>
                    <a:ext uri="{9D8B030D-6E8A-4147-A177-3AD203B41FA5}">
                      <a16:colId xmlns:a16="http://schemas.microsoft.com/office/drawing/2014/main" val="157750097"/>
                    </a:ext>
                  </a:extLst>
                </a:gridCol>
              </a:tblGrid>
              <a:tr h="8763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№ п\п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Элементы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Результат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378314"/>
                  </a:ext>
                </a:extLst>
              </a:tr>
              <a:tr h="424797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Тема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«Про очки и очкариков»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559547"/>
                  </a:ext>
                </a:extLst>
              </a:tr>
              <a:tr h="402370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Читательский адрес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Младшие школьники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54648"/>
                  </a:ext>
                </a:extLst>
              </a:tr>
              <a:tr h="6882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Оказать помощь малышам быстрее привыкнуть к очкам. Помочь преодолеть страхи и сомнения в том, что очки — это вовсе не проблема, а очень крутая вещь</a:t>
                      </a:r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0869"/>
                  </a:ext>
                </a:extLst>
              </a:tr>
              <a:tr h="1638396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Список (автор, название)</a:t>
                      </a: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Колкер, М.  «Очки для Селесты»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Трофимова, А.  «Кошка, которая стеснялась носить очки»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ru-RU" sz="1800" dirty="0">
                          <a:solidFill>
                            <a:srgbClr val="C00000"/>
                          </a:solidFill>
                          <a:latin typeface="Monotype Corsiva" panose="03010101010201010101" pitchFamily="66" charset="0"/>
                        </a:rPr>
                        <a:t>Головченко М. «У кого четыре глаза?»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ru-RU" sz="1800" dirty="0" err="1">
                          <a:solidFill>
                            <a:srgbClr val="C00000"/>
                          </a:solidFill>
                          <a:latin typeface="Monotype Corsiva" panose="03010101010201010101" pitchFamily="66" charset="0"/>
                        </a:rPr>
                        <a:t>Данбар</a:t>
                      </a:r>
                      <a:r>
                        <a:rPr lang="ru-RU" sz="1800" dirty="0">
                          <a:solidFill>
                            <a:srgbClr val="C00000"/>
                          </a:solidFill>
                          <a:latin typeface="Monotype Corsiva" panose="03010101010201010101" pitchFamily="66" charset="0"/>
                        </a:rPr>
                        <a:t> Д. «</a:t>
                      </a:r>
                      <a:r>
                        <a:rPr lang="ru-RU" sz="1800" dirty="0" err="1">
                          <a:solidFill>
                            <a:srgbClr val="C00000"/>
                          </a:solidFill>
                          <a:latin typeface="Monotype Corsiva" panose="03010101010201010101" pitchFamily="66" charset="0"/>
                        </a:rPr>
                        <a:t>Смыш</a:t>
                      </a:r>
                      <a:r>
                        <a:rPr lang="ru-RU" sz="1800" dirty="0">
                          <a:solidFill>
                            <a:srgbClr val="C00000"/>
                          </a:solidFill>
                          <a:latin typeface="Monotype Corsiva" panose="03010101010201010101" pitchFamily="66" charset="0"/>
                        </a:rPr>
                        <a:t> и Рой. Счастливые дни»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ru-RU" sz="1800" dirty="0">
                          <a:solidFill>
                            <a:srgbClr val="C00000"/>
                          </a:solidFill>
                          <a:latin typeface="Monotype Corsiva" panose="03010101010201010101" pitchFamily="66" charset="0"/>
                        </a:rPr>
                        <a:t>Колфер К. «Извилистое дерево»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ru-RU" sz="1800" dirty="0">
                          <a:solidFill>
                            <a:srgbClr val="C00000"/>
                          </a:solidFill>
                          <a:latin typeface="Monotype Corsiva" panose="03010101010201010101" pitchFamily="66" charset="0"/>
                        </a:rPr>
                        <a:t>Линдо Э. «Манолито Очкарик»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39315"/>
                  </a:ext>
                </a:extLst>
              </a:tr>
              <a:tr h="8763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Возможность использования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Организации выставки одного предмета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Организация события  к Международному Дню очкарика (4 марта)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862291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70898F-192E-4A49-8F28-6FFF9B85A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7" y="1367161"/>
            <a:ext cx="3113459" cy="41236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17B5F1-BC94-4434-808D-AAC2DBD053C3}"/>
              </a:ext>
            </a:extLst>
          </p:cNvPr>
          <p:cNvSpPr txBox="1"/>
          <p:nvPr/>
        </p:nvSpPr>
        <p:spPr>
          <a:xfrm>
            <a:off x="449575" y="5279398"/>
            <a:ext cx="2799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Выбираем актуальную тему  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для  выставки и обзора</a:t>
            </a:r>
            <a:endParaRPr lang="ru-RU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770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40E0B-2F1E-4384-9572-5A861ECF1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9047" y="347371"/>
            <a:ext cx="5423517" cy="620296"/>
          </a:xfrm>
        </p:spPr>
        <p:txBody>
          <a:bodyPr>
            <a:normAutofit/>
          </a:bodyPr>
          <a:lstStyle/>
          <a:p>
            <a:r>
              <a:rPr lang="ru-RU" sz="2900" dirty="0">
                <a:latin typeface="Monotype Corsiva" panose="03010101010201010101" pitchFamily="66" charset="0"/>
              </a:rPr>
              <a:t>Колкер Мария «Очки для Селесты»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756FD1-9B7C-4EF5-942B-4C79B799C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2" t="13829" r="4685" b="14443"/>
          <a:stretch/>
        </p:blipFill>
        <p:spPr>
          <a:xfrm>
            <a:off x="124287" y="115410"/>
            <a:ext cx="3275861" cy="9499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B84FC7-C272-4D91-89DC-F59BB36FD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24" y="1242872"/>
            <a:ext cx="3902785" cy="408816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2F6EB7D-5660-4B0A-8758-820DEF246B32}"/>
              </a:ext>
            </a:extLst>
          </p:cNvPr>
          <p:cNvSpPr/>
          <p:nvPr/>
        </p:nvSpPr>
        <p:spPr>
          <a:xfrm>
            <a:off x="961317" y="5508591"/>
            <a:ext cx="37562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Колкер, Мария. Очки для Селесты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Мария Колкер ; иллюстрации автора. — Москва : Альпина Паблишер, 2022. — 32 с. : цв. ил. — (Заботливые истории).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772532-BA3D-4B43-AA84-0090040425B1}"/>
              </a:ext>
            </a:extLst>
          </p:cNvPr>
          <p:cNvSpPr/>
          <p:nvPr/>
        </p:nvSpPr>
        <p:spPr>
          <a:xfrm>
            <a:off x="5134684" y="5972020"/>
            <a:ext cx="6095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Monotype Corsiva" panose="03010101010201010101" pitchFamily="66" charset="0"/>
              </a:rPr>
              <a:t>Подробно про книгу  на </a:t>
            </a:r>
            <a:r>
              <a:rPr lang="ru-RU" sz="1600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БиблиоГиде</a:t>
            </a:r>
            <a:r>
              <a:rPr lang="ru-RU" sz="16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Monotype Corsiva" panose="03010101010201010101" pitchFamily="66" charset="0"/>
                <a:hlinkClick r:id="rId4"/>
              </a:rPr>
              <a:t>https://bibliogid.ru/cat/vypuski/2023/9/poznavatelnaya/16686-ochki-dlya-selesty?ysclid=mf9aydyphf247024289</a:t>
            </a:r>
            <a:endParaRPr lang="ru-RU" sz="1600" dirty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pPr lvl="0"/>
            <a:endParaRPr lang="ru-RU" sz="1600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7279EF-0023-4AD9-B5B5-F9DDE5047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434" y="1181132"/>
            <a:ext cx="5002439" cy="261585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6D10A80-0B3F-4409-A9AD-82F311183EBC}"/>
              </a:ext>
            </a:extLst>
          </p:cNvPr>
          <p:cNvSpPr/>
          <p:nvPr/>
        </p:nvSpPr>
        <p:spPr>
          <a:xfrm>
            <a:off x="5437327" y="409034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1A34"/>
                </a:solidFill>
                <a:latin typeface="Monotype Corsiva" panose="03010101010201010101" pitchFamily="66" charset="0"/>
              </a:rPr>
              <a:t>Эта книга поможет всем детям, которым прописали очки, преодолеть сомнения и понять, что очки — это вовсе не проблема, а очень крутая вещь, которая наделяет тебя суперсилой — острым зрением! А специальный разворот с советами от экспертов-офтальмологов о том, как замотивировать ребенка и помочь ему привыкнуть к очкам будет полезен родителям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B49A4-8596-4CCB-9255-5CB1420CB446}"/>
              </a:ext>
            </a:extLst>
          </p:cNvPr>
          <p:cNvSpPr txBox="1"/>
          <p:nvPr/>
        </p:nvSpPr>
        <p:spPr>
          <a:xfrm>
            <a:off x="4856085" y="5024761"/>
            <a:ext cx="581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</p:spTree>
    <p:extLst>
      <p:ext uri="{BB962C8B-B14F-4D97-AF65-F5344CB8AC3E}">
        <p14:creationId xmlns:p14="http://schemas.microsoft.com/office/powerpoint/2010/main" val="2892023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2B2276-9F53-41B3-B0D2-11A53E6B0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40E0B-2F1E-4384-9572-5A861ECF1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869" y="3062796"/>
            <a:ext cx="7989905" cy="150920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Библиографический факультатив </a:t>
            </a:r>
            <a:r>
              <a:rPr lang="ru-RU" dirty="0">
                <a:latin typeface="Monotype Corsiva" panose="03010101010201010101" pitchFamily="66" charset="0"/>
              </a:rPr>
              <a:t>– дополнительное профессиональное учебное занятие, направленное на повышение уровня профессионального мастерства</a:t>
            </a:r>
            <a:br>
              <a:rPr lang="ru-RU" dirty="0">
                <a:latin typeface="Monotype Corsiva" panose="03010101010201010101" pitchFamily="66" charset="0"/>
              </a:rPr>
            </a:b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Цель:</a:t>
            </a:r>
            <a:r>
              <a:rPr lang="ru-RU" dirty="0">
                <a:latin typeface="Monotype Corsiva" panose="03010101010201010101" pitchFamily="66" charset="0"/>
              </a:rPr>
              <a:t> углубление, расширение и коррекция знаний по теме занятия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756FD1-9B7C-4EF5-942B-4C79B799C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2" t="13829" r="4685" b="14443"/>
          <a:stretch/>
        </p:blipFill>
        <p:spPr>
          <a:xfrm>
            <a:off x="124287" y="115410"/>
            <a:ext cx="3275861" cy="9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64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40E0B-2F1E-4384-9572-5A861ECF1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8338" y="445024"/>
            <a:ext cx="5941628" cy="620296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Monotype Corsiva" panose="03010101010201010101" pitchFamily="66" charset="0"/>
              </a:rPr>
              <a:t>Чек-лист для библиографического списка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756FD1-9B7C-4EF5-942B-4C79B799C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2" t="13829" r="4685" b="14443"/>
          <a:stretch/>
        </p:blipFill>
        <p:spPr>
          <a:xfrm>
            <a:off x="124287" y="115410"/>
            <a:ext cx="3275861" cy="949910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DA45AE0D-11F1-491F-8380-83FB951E5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300738"/>
              </p:ext>
            </p:extLst>
          </p:nvPr>
        </p:nvGraphicFramePr>
        <p:xfrm>
          <a:off x="3746378" y="1175764"/>
          <a:ext cx="8127999" cy="587997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66811">
                  <a:extLst>
                    <a:ext uri="{9D8B030D-6E8A-4147-A177-3AD203B41FA5}">
                      <a16:colId xmlns:a16="http://schemas.microsoft.com/office/drawing/2014/main" val="4181507818"/>
                    </a:ext>
                  </a:extLst>
                </a:gridCol>
                <a:gridCol w="2814221">
                  <a:extLst>
                    <a:ext uri="{9D8B030D-6E8A-4147-A177-3AD203B41FA5}">
                      <a16:colId xmlns:a16="http://schemas.microsoft.com/office/drawing/2014/main" val="2990555806"/>
                    </a:ext>
                  </a:extLst>
                </a:gridCol>
                <a:gridCol w="4646967">
                  <a:extLst>
                    <a:ext uri="{9D8B030D-6E8A-4147-A177-3AD203B41FA5}">
                      <a16:colId xmlns:a16="http://schemas.microsoft.com/office/drawing/2014/main" val="157750097"/>
                    </a:ext>
                  </a:extLst>
                </a:gridCol>
              </a:tblGrid>
              <a:tr h="8763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№ п\п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Элементы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Результат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378314"/>
                  </a:ext>
                </a:extLst>
              </a:tr>
              <a:tr h="6882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Тема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«СВО: непридуманные истории»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559547"/>
                  </a:ext>
                </a:extLst>
              </a:tr>
              <a:tr h="6882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Читательский адрес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Старшие подростки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54648"/>
                  </a:ext>
                </a:extLst>
              </a:tr>
              <a:tr h="6882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Дать представление о реальных событиях СВО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0869"/>
                  </a:ext>
                </a:extLst>
              </a:tr>
              <a:tr h="1638396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Список (автор, название)</a:t>
                      </a: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Артис Д. «Как настоящий солдат»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Артёмов А. «Ничего не бойся»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Григорьев М. «СВО: непридуманные истории»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«Патриотические рассказы»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Рой О. ««Тени Донбасса: маленькие истории большой войны. Неотправленные письма»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39315"/>
                  </a:ext>
                </a:extLst>
              </a:tr>
              <a:tr h="8763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Возможность использования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Организация выставок и обзоров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Организация встречи  из цикла «Разговоры о важном»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8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862291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A0E2DF-0D39-4738-A09B-561B5019C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696" y="1824480"/>
            <a:ext cx="3507844" cy="30049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E63DC9-4A18-4D67-AC14-AC341F97ED9D}"/>
              </a:ext>
            </a:extLst>
          </p:cNvPr>
          <p:cNvSpPr txBox="1"/>
          <p:nvPr/>
        </p:nvSpPr>
        <p:spPr>
          <a:xfrm>
            <a:off x="-239697" y="4659231"/>
            <a:ext cx="4179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Определяем тему и формируем малую  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форму библиографии 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на патриотическую тему</a:t>
            </a:r>
          </a:p>
        </p:txBody>
      </p:sp>
    </p:spTree>
    <p:extLst>
      <p:ext uri="{BB962C8B-B14F-4D97-AF65-F5344CB8AC3E}">
        <p14:creationId xmlns:p14="http://schemas.microsoft.com/office/powerpoint/2010/main" val="1705826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40E0B-2F1E-4384-9572-5A861ECF1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6592" y="380462"/>
            <a:ext cx="6240260" cy="620296"/>
          </a:xfrm>
        </p:spPr>
        <p:txBody>
          <a:bodyPr>
            <a:normAutofit/>
          </a:bodyPr>
          <a:lstStyle/>
          <a:p>
            <a:r>
              <a:rPr lang="ru-RU" sz="2900" dirty="0">
                <a:latin typeface="Monotype Corsiva" panose="03010101010201010101" pitchFamily="66" charset="0"/>
              </a:rPr>
              <a:t>Артис Дмитрий «Как настоящий солдат»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756FD1-9B7C-4EF5-942B-4C79B799C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2" t="13829" r="4685" b="14443"/>
          <a:stretch/>
        </p:blipFill>
        <p:spPr>
          <a:xfrm>
            <a:off x="124287" y="115410"/>
            <a:ext cx="3275861" cy="9499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75130A-FE66-4945-9851-E8352A64C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551" y="1058476"/>
            <a:ext cx="3013646" cy="446466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08FEB7D-25F1-4F0E-84CD-A4DA831D1041}"/>
              </a:ext>
            </a:extLst>
          </p:cNvPr>
          <p:cNvSpPr/>
          <p:nvPr/>
        </p:nvSpPr>
        <p:spPr>
          <a:xfrm>
            <a:off x="5744960" y="500365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</a:rPr>
              <a:t>"Вы ещё маленькие, вам рано об этом знать!" - говорят взрослые детям. Но Димка Донских желает разобраться во всём.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</a:rPr>
              <a:t>Когда в класс приходит новенький - Гоша Победоносцев, "который своими глазами видел войну", Димка и его одноклассники по-настоящему задумываются, что такое война и необходимость отстаивать своё человеческое достоинство.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D0C872-0D5E-4C10-AC84-D4C16600DD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46" t="9736" r="4841" b="9622"/>
          <a:stretch/>
        </p:blipFill>
        <p:spPr>
          <a:xfrm>
            <a:off x="5841508" y="1065320"/>
            <a:ext cx="2565646" cy="373264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5E3D23-1E35-453E-9071-0A09F8595E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66" t="9969" r="15490" b="11715"/>
          <a:stretch/>
        </p:blipFill>
        <p:spPr>
          <a:xfrm>
            <a:off x="8792960" y="1108139"/>
            <a:ext cx="2565646" cy="369620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699FD2-7560-4340-A909-C53D8F1BDD3C}"/>
              </a:ext>
            </a:extLst>
          </p:cNvPr>
          <p:cNvSpPr txBox="1"/>
          <p:nvPr/>
        </p:nvSpPr>
        <p:spPr>
          <a:xfrm>
            <a:off x="351040" y="5646976"/>
            <a:ext cx="53306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Артис, Дмитрий. Как настоящий солдат. Школьные истории и не только. Рассказы Димки Донского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/Дмитрий Артис.- Москва: Яуза, 2025.- 88 с.: ил.- (Понятная история. Книги для детей)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36042C0-AA79-4584-96D0-CFAEBD507FA8}"/>
              </a:ext>
            </a:extLst>
          </p:cNvPr>
          <p:cNvSpPr/>
          <p:nvPr/>
        </p:nvSpPr>
        <p:spPr>
          <a:xfrm>
            <a:off x="439816" y="6450202"/>
            <a:ext cx="566212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Monotype Corsiva" panose="03010101010201010101" pitchFamily="66" charset="0"/>
              </a:rPr>
              <a:t>Читать сборник </a:t>
            </a:r>
            <a:r>
              <a:rPr lang="en-US" sz="1600" dirty="0">
                <a:latin typeface="Monotype Corsiva" panose="03010101010201010101" pitchFamily="66" charset="0"/>
                <a:hlinkClick r:id="rId6"/>
              </a:rPr>
              <a:t>https://moskvam.ru/publications/publication_3306.html</a:t>
            </a:r>
            <a:endParaRPr lang="ru-RU" sz="1600" dirty="0"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2D6A0-FF6B-4327-905C-180249B4E6AD}"/>
              </a:ext>
            </a:extLst>
          </p:cNvPr>
          <p:cNvSpPr txBox="1"/>
          <p:nvPr/>
        </p:nvSpPr>
        <p:spPr>
          <a:xfrm>
            <a:off x="4714042" y="5193437"/>
            <a:ext cx="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056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40E0B-2F1E-4384-9572-5A861ECF1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8338" y="445024"/>
            <a:ext cx="5941628" cy="620296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Monotype Corsiva" panose="03010101010201010101" pitchFamily="66" charset="0"/>
              </a:rPr>
              <a:t>Чек-лист для библиографического списка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756FD1-9B7C-4EF5-942B-4C79B799C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2" t="13829" r="4685" b="14443"/>
          <a:stretch/>
        </p:blipFill>
        <p:spPr>
          <a:xfrm>
            <a:off x="124287" y="115410"/>
            <a:ext cx="3275861" cy="949910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DA45AE0D-11F1-491F-8380-83FB951E5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309363"/>
              </p:ext>
            </p:extLst>
          </p:nvPr>
        </p:nvGraphicFramePr>
        <p:xfrm>
          <a:off x="3746378" y="1175764"/>
          <a:ext cx="8127999" cy="556760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66811">
                  <a:extLst>
                    <a:ext uri="{9D8B030D-6E8A-4147-A177-3AD203B41FA5}">
                      <a16:colId xmlns:a16="http://schemas.microsoft.com/office/drawing/2014/main" val="4181507818"/>
                    </a:ext>
                  </a:extLst>
                </a:gridCol>
                <a:gridCol w="2814221">
                  <a:extLst>
                    <a:ext uri="{9D8B030D-6E8A-4147-A177-3AD203B41FA5}">
                      <a16:colId xmlns:a16="http://schemas.microsoft.com/office/drawing/2014/main" val="2990555806"/>
                    </a:ext>
                  </a:extLst>
                </a:gridCol>
                <a:gridCol w="4646967">
                  <a:extLst>
                    <a:ext uri="{9D8B030D-6E8A-4147-A177-3AD203B41FA5}">
                      <a16:colId xmlns:a16="http://schemas.microsoft.com/office/drawing/2014/main" val="157750097"/>
                    </a:ext>
                  </a:extLst>
                </a:gridCol>
              </a:tblGrid>
              <a:tr h="8763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№ п\п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Элементы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Результат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378314"/>
                  </a:ext>
                </a:extLst>
              </a:tr>
              <a:tr h="6882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Тема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Как работать с книгами о ВОВ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559547"/>
                  </a:ext>
                </a:extLst>
              </a:tr>
              <a:tr h="6882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Читательский адрес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Педагоги и библиотекари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54648"/>
                  </a:ext>
                </a:extLst>
              </a:tr>
              <a:tr h="6882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Оказание помощи специалистам в поиске методических материалов военной тематики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0869"/>
                  </a:ext>
                </a:extLst>
              </a:tr>
              <a:tr h="1638396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Список (автор, название)</a:t>
                      </a: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Борисенко Н. ««Сопроводительные задания к чтению повести Л.Ф.Воронковой «Девочка из города»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Проскурина Н. «Сопроводительные задания к чтению рассказов А.Н. Печерской Юные герои Великой Отечественной»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39315"/>
                  </a:ext>
                </a:extLst>
              </a:tr>
              <a:tr h="87635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Возможность использования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Организации обзоров для профессионалов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Организации чтений-обсуждений по текстам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862291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A0E2DF-0D39-4738-A09B-561B5019C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6826"/>
            <a:ext cx="3497480" cy="2996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E63DC9-4A18-4D67-AC14-AC341F97ED9D}"/>
              </a:ext>
            </a:extLst>
          </p:cNvPr>
          <p:cNvSpPr txBox="1"/>
          <p:nvPr/>
        </p:nvSpPr>
        <p:spPr>
          <a:xfrm>
            <a:off x="-239697" y="4659231"/>
            <a:ext cx="4179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Определяем тему и формируем малые  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формы библиографии 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на патриотическую тему</a:t>
            </a:r>
          </a:p>
        </p:txBody>
      </p:sp>
    </p:spTree>
    <p:extLst>
      <p:ext uri="{BB962C8B-B14F-4D97-AF65-F5344CB8AC3E}">
        <p14:creationId xmlns:p14="http://schemas.microsoft.com/office/powerpoint/2010/main" val="2241753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40E0B-2F1E-4384-9572-5A861ECF1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7219" y="280217"/>
            <a:ext cx="4021586" cy="620296"/>
          </a:xfrm>
        </p:spPr>
        <p:txBody>
          <a:bodyPr>
            <a:normAutofit/>
          </a:bodyPr>
          <a:lstStyle/>
          <a:p>
            <a:r>
              <a:rPr lang="ru-RU" sz="2900" dirty="0">
                <a:latin typeface="Monotype Corsiva" panose="03010101010201010101" pitchFamily="66" charset="0"/>
              </a:rPr>
              <a:t>Проект «Умное чтение»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756FD1-9B7C-4EF5-942B-4C79B799C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2" t="13829" r="4685" b="14443"/>
          <a:stretch/>
        </p:blipFill>
        <p:spPr>
          <a:xfrm>
            <a:off x="98176" y="31073"/>
            <a:ext cx="3275861" cy="9499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89B9A7-F28D-4888-A41E-61F6ECA2DA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47" t="28738" r="16918" b="19482"/>
          <a:stretch/>
        </p:blipFill>
        <p:spPr>
          <a:xfrm>
            <a:off x="4257457" y="1065320"/>
            <a:ext cx="7792151" cy="442107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277091-3C34-42F0-A591-B3588FDED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91" y="980983"/>
            <a:ext cx="2040670" cy="31835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B6D4C9-E24D-4742-92C4-D6CAFAA59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942" y="2525287"/>
            <a:ext cx="2289549" cy="322471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3463DFF-6A22-4535-A11F-BC09D869D3ED}"/>
              </a:ext>
            </a:extLst>
          </p:cNvPr>
          <p:cNvSpPr/>
          <p:nvPr/>
        </p:nvSpPr>
        <p:spPr>
          <a:xfrm>
            <a:off x="5344357" y="5750004"/>
            <a:ext cx="660498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otype Corsiva" panose="03010101010201010101" pitchFamily="66" charset="0"/>
              </a:rPr>
              <a:t>Купить на ОЗОНЕ </a:t>
            </a:r>
            <a:r>
              <a:rPr lang="en-US" sz="1600" dirty="0">
                <a:latin typeface="Monotype Corsiva" panose="03010101010201010101" pitchFamily="66" charset="0"/>
                <a:hlinkClick r:id="rId6"/>
              </a:rPr>
              <a:t>https://www.ozon.ru/search/?text=</a:t>
            </a:r>
            <a:r>
              <a:rPr lang="ru-RU" sz="1600" dirty="0" err="1">
                <a:latin typeface="Monotype Corsiva" panose="03010101010201010101" pitchFamily="66" charset="0"/>
                <a:hlinkClick r:id="rId6"/>
              </a:rPr>
              <a:t>Сопроводительные+задания+к+чтению+Серия</a:t>
            </a:r>
            <a:r>
              <a:rPr lang="ru-RU" sz="1600" dirty="0">
                <a:latin typeface="Monotype Corsiva" panose="03010101010201010101" pitchFamily="66" charset="0"/>
                <a:hlinkClick r:id="rId6"/>
              </a:rPr>
              <a:t>+%22Умное+чтение%22.+Детская+и+юношеская+книга&amp;</a:t>
            </a:r>
            <a:r>
              <a:rPr lang="en-US" sz="1600" dirty="0" err="1">
                <a:latin typeface="Monotype Corsiva" panose="03010101010201010101" pitchFamily="66" charset="0"/>
                <a:hlinkClick r:id="rId6"/>
              </a:rPr>
              <a:t>from_global</a:t>
            </a:r>
            <a:r>
              <a:rPr lang="en-US" sz="1600" dirty="0">
                <a:latin typeface="Monotype Corsiva" panose="03010101010201010101" pitchFamily="66" charset="0"/>
                <a:hlinkClick r:id="rId6"/>
              </a:rPr>
              <a:t>=true</a:t>
            </a:r>
            <a:endParaRPr lang="ru-RU" sz="1600" dirty="0"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450166-3F94-47EF-AC18-1ECC1C32277F}"/>
              </a:ext>
            </a:extLst>
          </p:cNvPr>
          <p:cNvSpPr txBox="1"/>
          <p:nvPr/>
        </p:nvSpPr>
        <p:spPr>
          <a:xfrm>
            <a:off x="98176" y="5792680"/>
            <a:ext cx="48291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Monotype Corsiva" panose="03010101010201010101" pitchFamily="66" charset="0"/>
              </a:rPr>
              <a:t>Богомолов В. «Момент истины» («В августе сорок четвёртого»)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Monotype Corsiva" panose="03010101010201010101" pitchFamily="66" charset="0"/>
              </a:rPr>
              <a:t>Быков В. «Обелиск». «Сотников». «Мёртвым не больно»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Monotype Corsiva" panose="03010101010201010101" pitchFamily="66" charset="0"/>
              </a:rPr>
              <a:t>Лиханов А. «Прошедшее время»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Monotype Corsiva" panose="03010101010201010101" pitchFamily="66" charset="0"/>
              </a:rPr>
              <a:t>Печерская  А. «Юные герои Великой Отечественной»</a:t>
            </a:r>
          </a:p>
          <a:p>
            <a:endParaRPr lang="ru-RU" sz="1400" dirty="0">
              <a:latin typeface="Monotype Corsiva" panose="03010101010201010101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4DA117-1DF6-4069-B9D0-42F4D1488F4A}"/>
              </a:ext>
            </a:extLst>
          </p:cNvPr>
          <p:cNvSpPr txBox="1"/>
          <p:nvPr/>
        </p:nvSpPr>
        <p:spPr>
          <a:xfrm>
            <a:off x="1185614" y="4264782"/>
            <a:ext cx="674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</p:spTree>
    <p:extLst>
      <p:ext uri="{BB962C8B-B14F-4D97-AF65-F5344CB8AC3E}">
        <p14:creationId xmlns:p14="http://schemas.microsoft.com/office/powerpoint/2010/main" val="1050266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8842DC-1A8B-4164-9AD0-781E7C2F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43264D-C040-453E-8387-F695CCCB6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76" y="94861"/>
            <a:ext cx="3279932" cy="9510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EDF054-1917-4DE2-B7C1-B19E15B35E34}"/>
              </a:ext>
            </a:extLst>
          </p:cNvPr>
          <p:cNvSpPr txBox="1"/>
          <p:nvPr/>
        </p:nvSpPr>
        <p:spPr>
          <a:xfrm>
            <a:off x="4927106" y="122495"/>
            <a:ext cx="436781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latin typeface="Monotype Corsiva" panose="03010101010201010101" pitchFamily="66" charset="0"/>
              </a:rPr>
              <a:t>Ещё ресурсы о войне и Победе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45A853-2395-4951-9607-4019F23553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57" t="4284" r="26479" b="4885"/>
          <a:stretch/>
        </p:blipFill>
        <p:spPr>
          <a:xfrm>
            <a:off x="7966459" y="1932968"/>
            <a:ext cx="4013591" cy="432953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8483B84-37F3-4BD0-B6FE-9CE8240D8B62}"/>
              </a:ext>
            </a:extLst>
          </p:cNvPr>
          <p:cNvSpPr/>
          <p:nvPr/>
        </p:nvSpPr>
        <p:spPr>
          <a:xfrm>
            <a:off x="8739143" y="6375584"/>
            <a:ext cx="3021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Monotype Corsiva" panose="03010101010201010101" pitchFamily="66" charset="0"/>
                <a:hlinkClick r:id="rId5"/>
              </a:rPr>
              <a:t>https://www.gaidarovka.ru/41-45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B2AD01-BD0C-41CF-8CC7-9847D82CD284}"/>
              </a:ext>
            </a:extLst>
          </p:cNvPr>
          <p:cNvSpPr txBox="1"/>
          <p:nvPr/>
        </p:nvSpPr>
        <p:spPr>
          <a:xfrm>
            <a:off x="7111012" y="978861"/>
            <a:ext cx="5122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Monotype Corsiva" panose="03010101010201010101" pitchFamily="66" charset="0"/>
              </a:rPr>
              <a:t>Сорок первый – сорок пятый: 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книги и фильмы о Великой Отечественной войне</a:t>
            </a:r>
          </a:p>
          <a:p>
            <a:pPr algn="ctr"/>
            <a:r>
              <a:rPr lang="ru-RU" sz="1600" dirty="0">
                <a:latin typeface="Monotype Corsiva" panose="03010101010201010101" pitchFamily="66" charset="0"/>
              </a:rPr>
              <a:t>(ЦДБ им. А.П. Гайдара в Москве)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FDEA92-459A-4D80-8474-DB033CAF60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391" t="11359" r="27633" b="12902"/>
          <a:stretch/>
        </p:blipFill>
        <p:spPr>
          <a:xfrm>
            <a:off x="105976" y="1828824"/>
            <a:ext cx="3089985" cy="292699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618CAD-41A4-44A4-AF58-579FF72222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313" t="13029" r="27633" b="13937"/>
          <a:stretch/>
        </p:blipFill>
        <p:spPr>
          <a:xfrm>
            <a:off x="2903757" y="2319647"/>
            <a:ext cx="3089986" cy="28815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F02A3E7-DBB3-4A76-BB0C-A801B708A2C9}"/>
              </a:ext>
            </a:extLst>
          </p:cNvPr>
          <p:cNvSpPr/>
          <p:nvPr/>
        </p:nvSpPr>
        <p:spPr>
          <a:xfrm>
            <a:off x="668784" y="107548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Monotype Corsiva" panose="03010101010201010101" pitchFamily="66" charset="0"/>
              </a:rPr>
              <a:t>Рекомендательный список произведений патриотической направленности, созданных современными авторами </a:t>
            </a:r>
            <a:r>
              <a:rPr lang="ru-RU" sz="1600" dirty="0">
                <a:solidFill>
                  <a:srgbClr val="000000"/>
                </a:solidFill>
                <a:latin typeface="Monotype Corsiva" panose="03010101010201010101" pitchFamily="66" charset="0"/>
              </a:rPr>
              <a:t>(РГДБ)</a:t>
            </a:r>
            <a:endParaRPr lang="ru-RU" sz="1600" b="0" i="0" dirty="0">
              <a:solidFill>
                <a:srgbClr val="000000"/>
              </a:solidFill>
              <a:effectLst/>
              <a:latin typeface="Monotype Corsiva" panose="03010101010201010101" pitchFamily="66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8BE057B-0B2A-4660-909B-D0E7237306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313" t="12489" r="28216" b="14455"/>
          <a:stretch/>
        </p:blipFill>
        <p:spPr>
          <a:xfrm>
            <a:off x="4876473" y="3541125"/>
            <a:ext cx="2845170" cy="268959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C37F758-6D39-4DAF-A5BC-19D3C5610AA7}"/>
              </a:ext>
            </a:extLst>
          </p:cNvPr>
          <p:cNvSpPr/>
          <p:nvPr/>
        </p:nvSpPr>
        <p:spPr>
          <a:xfrm>
            <a:off x="0" y="6230721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Monotype Corsiva" panose="03010101010201010101" pitchFamily="66" charset="0"/>
                <a:hlinkClick r:id="rId9"/>
              </a:rPr>
              <a:t>https://rgdb.ru/professionalam/17113-rgdb-sostavila-rekomendatelnyj-spisok-proizvedenij-patrioticheskoj-napravlennosti-sozdannykh-sovremennymi-avtorami</a:t>
            </a:r>
            <a:endParaRPr lang="ru-RU" sz="1600" dirty="0"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841135-93DF-4C59-85E8-260FEAE25F67}"/>
              </a:ext>
            </a:extLst>
          </p:cNvPr>
          <p:cNvSpPr txBox="1"/>
          <p:nvPr/>
        </p:nvSpPr>
        <p:spPr>
          <a:xfrm>
            <a:off x="6249881" y="6262501"/>
            <a:ext cx="135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otype Corsiva" panose="03010101010201010101" pitchFamily="66" charset="0"/>
              </a:rPr>
              <a:t>43 наименования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E1AA34-49B4-4A1D-B245-9EF05079313E}"/>
              </a:ext>
            </a:extLst>
          </p:cNvPr>
          <p:cNvSpPr txBox="1"/>
          <p:nvPr/>
        </p:nvSpPr>
        <p:spPr>
          <a:xfrm>
            <a:off x="3452858" y="5201176"/>
            <a:ext cx="1382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otype Corsiva" panose="03010101010201010101" pitchFamily="66" charset="0"/>
              </a:rPr>
              <a:t>17 наименований</a:t>
            </a:r>
          </a:p>
        </p:txBody>
      </p:sp>
    </p:spTree>
    <p:extLst>
      <p:ext uri="{BB962C8B-B14F-4D97-AF65-F5344CB8AC3E}">
        <p14:creationId xmlns:p14="http://schemas.microsoft.com/office/powerpoint/2010/main" val="718902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8842DC-1A8B-4164-9AD0-781E7C2F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43264D-C040-453E-8387-F695CCCB6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76" y="94861"/>
            <a:ext cx="3279932" cy="9510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CC81E8-FA73-42E0-BB0D-F79B96F6967D}"/>
              </a:ext>
            </a:extLst>
          </p:cNvPr>
          <p:cNvSpPr txBox="1"/>
          <p:nvPr/>
        </p:nvSpPr>
        <p:spPr>
          <a:xfrm>
            <a:off x="4350058" y="1384916"/>
            <a:ext cx="80875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Удачного библиографического поиска!</a:t>
            </a:r>
          </a:p>
        </p:txBody>
      </p:sp>
    </p:spTree>
    <p:extLst>
      <p:ext uri="{BB962C8B-B14F-4D97-AF65-F5344CB8AC3E}">
        <p14:creationId xmlns:p14="http://schemas.microsoft.com/office/powerpoint/2010/main" val="1864526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083F86-4EFA-478B-8739-810DAB8C6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40E0B-2F1E-4384-9572-5A861ECF1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119" y="1041066"/>
            <a:ext cx="8507766" cy="620296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Источники поиска – книжные навигаторы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756FD1-9B7C-4EF5-942B-4C79B799C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2" t="13829" r="4685" b="14443"/>
          <a:stretch/>
        </p:blipFill>
        <p:spPr>
          <a:xfrm>
            <a:off x="152027" y="76031"/>
            <a:ext cx="3275861" cy="9499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A71E5F-2536-415A-9879-6E5D77469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67" y="2296783"/>
            <a:ext cx="7655081" cy="430598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4567A4-0509-4B4C-90FA-328924834632}"/>
              </a:ext>
            </a:extLst>
          </p:cNvPr>
          <p:cNvSpPr/>
          <p:nvPr/>
        </p:nvSpPr>
        <p:spPr>
          <a:xfrm>
            <a:off x="1312415" y="1662382"/>
            <a:ext cx="6997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Monotype Corsiva" panose="03010101010201010101" pitchFamily="66" charset="0"/>
                <a:hlinkClick r:id="rId5"/>
              </a:rPr>
              <a:t>https://rutube.ru/video/c84da3960f8df0ba42cf73c7de6bf419/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AB8726-C939-48B3-8FE1-E6FC5884FFC5}"/>
              </a:ext>
            </a:extLst>
          </p:cNvPr>
          <p:cNvSpPr/>
          <p:nvPr/>
        </p:nvSpPr>
        <p:spPr>
          <a:xfrm>
            <a:off x="8050139" y="3048398"/>
            <a:ext cx="414186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Monotype Corsiva" panose="03010101010201010101" pitchFamily="66" charset="0"/>
              </a:rPr>
              <a:t>Книжные навигаторы </a:t>
            </a:r>
            <a:r>
              <a:rPr lang="ru-RU" sz="2000" dirty="0">
                <a:latin typeface="Monotype Corsiva" panose="03010101010201010101" pitchFamily="66" charset="0"/>
              </a:rPr>
              <a:t>– 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это компактные, структурированные издания, которые помогают быстро разобраться в потоке книжной продукции, теме, проблеме и т.д.  </a:t>
            </a:r>
          </a:p>
        </p:txBody>
      </p:sp>
    </p:spTree>
    <p:extLst>
      <p:ext uri="{BB962C8B-B14F-4D97-AF65-F5344CB8AC3E}">
        <p14:creationId xmlns:p14="http://schemas.microsoft.com/office/powerpoint/2010/main" val="2281628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8842DC-1A8B-4164-9AD0-781E7C2F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D0E440-5261-468F-BB4D-7A6C90A5B8AE}"/>
              </a:ext>
            </a:extLst>
          </p:cNvPr>
          <p:cNvSpPr txBox="1"/>
          <p:nvPr/>
        </p:nvSpPr>
        <p:spPr>
          <a:xfrm>
            <a:off x="8004371" y="154745"/>
            <a:ext cx="2530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nstantia" panose="02030602050306030303" pitchFamily="18" charset="0"/>
              </a:rPr>
              <a:t>Паспорт навигатора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FE8F9188-9104-4A9F-99F7-C4A5323454B2}"/>
              </a:ext>
            </a:extLst>
          </p:cNvPr>
          <p:cNvGraphicFramePr>
            <a:graphicFrameLocks noGrp="1"/>
          </p:cNvGraphicFramePr>
          <p:nvPr/>
        </p:nvGraphicFramePr>
        <p:xfrm>
          <a:off x="6228966" y="688721"/>
          <a:ext cx="5586204" cy="5971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059">
                  <a:extLst>
                    <a:ext uri="{9D8B030D-6E8A-4147-A177-3AD203B41FA5}">
                      <a16:colId xmlns:a16="http://schemas.microsoft.com/office/drawing/2014/main" val="2284475960"/>
                    </a:ext>
                  </a:extLst>
                </a:gridCol>
                <a:gridCol w="3796145">
                  <a:extLst>
                    <a:ext uri="{9D8B030D-6E8A-4147-A177-3AD203B41FA5}">
                      <a16:colId xmlns:a16="http://schemas.microsoft.com/office/drawing/2014/main" val="3136444073"/>
                    </a:ext>
                  </a:extLst>
                </a:gridCol>
              </a:tblGrid>
              <a:tr h="39128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Характеристики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Сведения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534000"/>
                  </a:ext>
                </a:extLst>
              </a:tr>
              <a:tr h="35382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Название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</a:rPr>
                        <a:t>Рекомендательно-библиографический список литературы</a:t>
                      </a:r>
                      <a:endParaRPr lang="ru-RU" sz="1200" b="1" i="0" kern="1200" dirty="0">
                        <a:solidFill>
                          <a:schemeClr val="dk1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288943"/>
                  </a:ext>
                </a:extLst>
              </a:tr>
              <a:tr h="38592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Вид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Универсальный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474068"/>
                  </a:ext>
                </a:extLst>
              </a:tr>
              <a:tr h="26188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Создатели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Экспертный совет по детской литературе при Секции детских библиотек РБА</a:t>
                      </a:r>
                      <a:endParaRPr lang="ru-RU" sz="12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893512"/>
                  </a:ext>
                </a:extLst>
              </a:tr>
              <a:tr h="479394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Адрес доступа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i="0" dirty="0">
                          <a:solidFill>
                            <a:srgbClr val="333333"/>
                          </a:solidFill>
                          <a:effectLst/>
                          <a:latin typeface="Constantia" panose="02030602050306030303" pitchFamily="18" charset="0"/>
                          <a:hlinkClick r:id="rId3"/>
                        </a:rPr>
                        <a:t>https://rgdb.ru/professionalam/17350-ekspertnyj-sovet-po-detskoj-literature-podgotovil-vtoroj-rekomendatelnyj-spisok-knig-za-2025-god</a:t>
                      </a:r>
                      <a:endParaRPr lang="ru-RU" sz="1200" b="0" i="0" dirty="0">
                        <a:solidFill>
                          <a:srgbClr val="333333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0" dirty="0">
                          <a:solidFill>
                            <a:srgbClr val="333333"/>
                          </a:solidFill>
                          <a:effectLst/>
                          <a:latin typeface="Constantia" panose="02030602050306030303" pitchFamily="18" charset="0"/>
                        </a:rPr>
                        <a:t>Доступ свободный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781793"/>
                  </a:ext>
                </a:extLst>
              </a:tr>
              <a:tr h="64191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Отбор и оперативное информирование о лучших переизданиях и новинках современной детской и подростковой литературы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067155"/>
                  </a:ext>
                </a:extLst>
              </a:tr>
              <a:tr h="515158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Целевая аудитория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Библиотекари. Педагоги. Родители. Авторы. Издатели.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270623"/>
                  </a:ext>
                </a:extLst>
              </a:tr>
              <a:tr h="79968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Структура (общая)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0" dirty="0">
                          <a:solidFill>
                            <a:srgbClr val="333333"/>
                          </a:solidFill>
                          <a:effectLst/>
                          <a:latin typeface="Constantia" panose="02030602050306030303" pitchFamily="18" charset="0"/>
                        </a:rPr>
                        <a:t>Разделы списка: 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ru-RU" sz="1200" b="0" i="0" dirty="0">
                          <a:solidFill>
                            <a:srgbClr val="333333"/>
                          </a:solidFill>
                          <a:effectLst/>
                          <a:latin typeface="Constantia" panose="02030602050306030303" pitchFamily="18" charset="0"/>
                        </a:rPr>
                        <a:t>Художественная литература.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ru-RU" sz="1200" b="0" i="0" dirty="0">
                          <a:solidFill>
                            <a:srgbClr val="333333"/>
                          </a:solidFill>
                          <a:effectLst/>
                          <a:latin typeface="Constantia" panose="02030602050306030303" pitchFamily="18" charset="0"/>
                        </a:rPr>
                        <a:t>Познавательная литература.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ru-RU" sz="12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Материал внутри разделов расположен в алфавите фамилий авторов и названий произведений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726368"/>
                  </a:ext>
                </a:extLst>
              </a:tr>
              <a:tr h="79968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Структура (информация о книге)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Библиографическое описание на книгу, читательский адрес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959957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BF565D-D06C-40A5-AEC7-431FCCEFD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22" y="154745"/>
            <a:ext cx="4406752" cy="286438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9D883A-DB02-4B0E-8369-69A76ED18C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16" t="12299" r="27184" b="12104"/>
          <a:stretch/>
        </p:blipFill>
        <p:spPr>
          <a:xfrm>
            <a:off x="2458453" y="2801729"/>
            <a:ext cx="3254600" cy="31312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9F4129-CCD6-4CCE-9BE0-F29AB0DB0E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21" t="13722" r="17210" b="57989"/>
          <a:stretch/>
        </p:blipFill>
        <p:spPr>
          <a:xfrm>
            <a:off x="94762" y="5313303"/>
            <a:ext cx="5893235" cy="145684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700393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8842DC-1A8B-4164-9AD0-781E7C2F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49497ED2-C8DD-4B3B-81FC-C5104C42E9E7}"/>
              </a:ext>
            </a:extLst>
          </p:cNvPr>
          <p:cNvGraphicFramePr>
            <a:graphicFrameLocks noGrp="1"/>
          </p:cNvGraphicFramePr>
          <p:nvPr/>
        </p:nvGraphicFramePr>
        <p:xfrm>
          <a:off x="4777173" y="760567"/>
          <a:ext cx="7253056" cy="5921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0842">
                  <a:extLst>
                    <a:ext uri="{9D8B030D-6E8A-4147-A177-3AD203B41FA5}">
                      <a16:colId xmlns:a16="http://schemas.microsoft.com/office/drawing/2014/main" val="2284475960"/>
                    </a:ext>
                  </a:extLst>
                </a:gridCol>
                <a:gridCol w="5282214">
                  <a:extLst>
                    <a:ext uri="{9D8B030D-6E8A-4147-A177-3AD203B41FA5}">
                      <a16:colId xmlns:a16="http://schemas.microsoft.com/office/drawing/2014/main" val="3136444073"/>
                    </a:ext>
                  </a:extLst>
                </a:gridCol>
              </a:tblGrid>
              <a:tr h="36655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Характеристики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Сведения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534000"/>
                  </a:ext>
                </a:extLst>
              </a:tr>
              <a:tr h="49525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Название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Интерактивный каталог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«100 лучших новых книг для детей и подростков»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288943"/>
                  </a:ext>
                </a:extLst>
              </a:tr>
              <a:tr h="361537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Вид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Универсальный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474068"/>
                  </a:ext>
                </a:extLst>
              </a:tr>
              <a:tr h="49507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Создатели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Центральная детская библиотека им. А.П. Гайдара (г. Москва). 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Издательская группа "Гранд-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Фаир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». Издательство "Самокат".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893512"/>
                  </a:ext>
                </a:extLst>
              </a:tr>
              <a:tr h="462147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Адрес и доступ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hlinkClick r:id="rId3"/>
                        </a:rPr>
                        <a:t>https://www.gaidarovka.ru/knigi/100-luchshikh-knig/100-luchshikh-knig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Доступ свободный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781793"/>
                  </a:ext>
                </a:extLst>
              </a:tr>
              <a:tr h="621437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Помочь разобраться в нескончаемом море изданий, адресованных детям и юношеству. В каталоге собрана информация о тех книгах и авторах, на которые стоит обязательно обратить внимание!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067155"/>
                  </a:ext>
                </a:extLst>
              </a:tr>
              <a:tr h="482603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Целевая аудитория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Дети и подростки. Родители. Библиотекари. Педагоги. Издатели. Авторы и др.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270623"/>
                  </a:ext>
                </a:extLst>
              </a:tr>
              <a:tr h="97264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Структура (общая)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Основные рубрики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: Поэзия. Такие разные сказки. Читая взрослеем: от 3 до 5 лет. Растём с книгой: от 6 до 12 лет.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Non-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fikction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. Книжка-картинка. Великая Отечественная война. Другое детство. Подросток/взросление. Фэнтези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vs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фантастика. Страничка профессионала.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726368"/>
                  </a:ext>
                </a:extLst>
              </a:tr>
              <a:tr h="579166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Структура (информация о книге)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Фотообложка и фото страницы книги, краткие библиографические сведения о книге, аннотация,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#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хештеги, ключевые слова, возрастное читательское ограничение.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959957"/>
                  </a:ext>
                </a:extLst>
              </a:tr>
              <a:tr h="74915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Методические рекомендации по работе с каталогом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Дейнеко, И. В.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Ежегодный иллюстрированный каталог "100 новых книг для детей и подростков", как он работает в библиотеке / И. В. Дейнеко // Школьная библиотека сегодня и завтра. - 2020. - N 5. - С. 54-61.- Текст: непосредственный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31956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F46FFC9-8A5C-4D68-8F94-D5ECCAADFAEE}"/>
              </a:ext>
            </a:extLst>
          </p:cNvPr>
          <p:cNvSpPr txBox="1"/>
          <p:nvPr/>
        </p:nvSpPr>
        <p:spPr>
          <a:xfrm>
            <a:off x="7208667" y="175601"/>
            <a:ext cx="304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nstantia" panose="02030602050306030303" pitchFamily="18" charset="0"/>
              </a:rPr>
              <a:t>Паспорт навигатора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EC923A-B0DF-4385-B608-0F039565D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5" y="102528"/>
            <a:ext cx="2566634" cy="35483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8B115D-6AC2-419F-B0DA-33EC0F1796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67" t="8357" r="19539" b="16125"/>
          <a:stretch/>
        </p:blipFill>
        <p:spPr>
          <a:xfrm>
            <a:off x="325515" y="3753428"/>
            <a:ext cx="4126144" cy="292897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021147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8842DC-1A8B-4164-9AD0-781E7C2F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49" y="0"/>
            <a:ext cx="12201348" cy="6857999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54FC1D0-1517-4CAA-AFEA-21A2C89A87A5}"/>
              </a:ext>
            </a:extLst>
          </p:cNvPr>
          <p:cNvGraphicFramePr>
            <a:graphicFrameLocks noGrp="1"/>
          </p:cNvGraphicFramePr>
          <p:nvPr/>
        </p:nvGraphicFramePr>
        <p:xfrm>
          <a:off x="5638669" y="400111"/>
          <a:ext cx="6431066" cy="6967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871">
                  <a:extLst>
                    <a:ext uri="{9D8B030D-6E8A-4147-A177-3AD203B41FA5}">
                      <a16:colId xmlns:a16="http://schemas.microsoft.com/office/drawing/2014/main" val="2284475960"/>
                    </a:ext>
                  </a:extLst>
                </a:gridCol>
                <a:gridCol w="4719195">
                  <a:extLst>
                    <a:ext uri="{9D8B030D-6E8A-4147-A177-3AD203B41FA5}">
                      <a16:colId xmlns:a16="http://schemas.microsoft.com/office/drawing/2014/main" val="3136444073"/>
                    </a:ext>
                  </a:extLst>
                </a:gridCol>
              </a:tblGrid>
              <a:tr h="30308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Характеристики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Сведения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534000"/>
                  </a:ext>
                </a:extLst>
              </a:tr>
              <a:tr h="538166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Название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Интерактивный рекомендательный каталог </a:t>
                      </a:r>
                      <a:r>
                        <a:rPr lang="ru-RU" sz="1200" b="1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«Книги ИН: книги про особых людей и книги для тех, кто их окружает»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288943"/>
                  </a:ext>
                </a:extLst>
              </a:tr>
              <a:tr h="448073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Вид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Тематический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474068"/>
                  </a:ext>
                </a:extLst>
              </a:tr>
              <a:tr h="46381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Создатели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Центральная городская детская библиотека (ЦГДБ)</a:t>
                      </a:r>
                      <a:r>
                        <a:rPr lang="ru-RU" sz="105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имени А.П. Гайдара (г. Москва)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893512"/>
                  </a:ext>
                </a:extLst>
              </a:tr>
              <a:tr h="560216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Адрес и доступ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u="sng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https://www.gaidarovka.ru/knigi/knigi-in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Доступ свободный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781793"/>
                  </a:ext>
                </a:extLst>
              </a:tr>
              <a:tr h="65561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Структурировать информацию о произведениях, которые входят в круг особого чтения, и помочь при отборе книг для решения своих личных и (или) профессиональных задач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067155"/>
                  </a:ext>
                </a:extLst>
              </a:tr>
              <a:tr h="448073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Целевая аудитория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Дети и подростки. Родители. Библиотекари. Педагоги. Узкие специалисты. Издатели. Авторы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270623"/>
                  </a:ext>
                </a:extLst>
              </a:tr>
              <a:tr h="1284477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Структура (общая)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Электронный каталог состоит из трёх разделов: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Художественная литература (0+маленьким;  6+тем, кто подрос; 12+ для тех, кто вырос).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Недетское чтение (для РДЧ).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Проверено временем (классика).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726368"/>
                  </a:ext>
                </a:extLst>
              </a:tr>
              <a:tr h="1075376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Структура (информация о книге)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Каждая книга представлена библиографическим кейсом, включающим фотообложку книги и её библиографическое описание. Щёлкнув мышкой на библиографическое описание, можно получить расширенную информацию на издание, аннотацию и цитаты из текста. Кейс сопровождается пометками в виде тегов и пиктограмм, которые помогут сориентироваться при выборе книг и обозначают главные темы книги</a:t>
                      </a:r>
                      <a:endParaRPr lang="ru-RU" sz="11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959957"/>
                  </a:ext>
                </a:extLst>
              </a:tr>
              <a:tr h="619428"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Методическая консультация «Что может рекомендательный интерактивный каталог»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02178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281F384-2E9B-4151-B16C-EFE5F8D29806}"/>
              </a:ext>
            </a:extLst>
          </p:cNvPr>
          <p:cNvSpPr txBox="1"/>
          <p:nvPr/>
        </p:nvSpPr>
        <p:spPr>
          <a:xfrm>
            <a:off x="7931647" y="0"/>
            <a:ext cx="2530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nstantia" panose="02030602050306030303" pitchFamily="18" charset="0"/>
              </a:rPr>
              <a:t>Паспорт навигатора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ECE8DD-9FFF-47ED-AF7F-D16C373FE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153" y="726921"/>
            <a:ext cx="2278730" cy="317222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CAB233-13B0-4544-8AFA-5FEFD4B21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11" y="58018"/>
            <a:ext cx="3313253" cy="24197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221500-3555-4739-9CFB-194831265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66" y="3124159"/>
            <a:ext cx="3735566" cy="239518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2CF61F-A766-4E85-AE7E-B6C6855DD4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796" t="21230" r="26893" b="5372"/>
          <a:stretch/>
        </p:blipFill>
        <p:spPr>
          <a:xfrm>
            <a:off x="2335570" y="3960700"/>
            <a:ext cx="3180835" cy="283574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2A2AC36-9AC1-423C-B085-69BFD4FAA09C}"/>
              </a:ext>
            </a:extLst>
          </p:cNvPr>
          <p:cNvSpPr/>
          <p:nvPr/>
        </p:nvSpPr>
        <p:spPr>
          <a:xfrm>
            <a:off x="7520606" y="6396334"/>
            <a:ext cx="4091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onstantia" panose="02030602050306030303" pitchFamily="18" charset="0"/>
                <a:hlinkClick r:id="rId8"/>
              </a:rPr>
              <a:t>https://kkdb.ru/images/materials/metod/2025_metod/</a:t>
            </a:r>
            <a:r>
              <a:rPr lang="ru-RU" sz="1200" dirty="0">
                <a:latin typeface="Constantia" panose="02030602050306030303" pitchFamily="18" charset="0"/>
                <a:hlinkClick r:id="rId8"/>
              </a:rPr>
              <a:t>Что%20может%20рекомендательный%20каталог.</a:t>
            </a:r>
            <a:r>
              <a:rPr lang="en-US" sz="1200" dirty="0">
                <a:latin typeface="Constantia" panose="02030602050306030303" pitchFamily="18" charset="0"/>
                <a:hlinkClick r:id="rId8"/>
              </a:rPr>
              <a:t>pdf</a:t>
            </a:r>
            <a:endParaRPr lang="ru-RU" sz="12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770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8842DC-1A8B-4164-9AD0-781E7C2F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9486"/>
            <a:ext cx="12192000" cy="689748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9D9C62-AE91-42D1-855C-0861356BF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404" y="186733"/>
            <a:ext cx="3109229" cy="536494"/>
          </a:xfrm>
          <a:prstGeom prst="rect">
            <a:avLst/>
          </a:prstGeom>
        </p:spPr>
      </p:pic>
      <p:graphicFrame>
        <p:nvGraphicFramePr>
          <p:cNvPr id="7" name="Таблица 2">
            <a:extLst>
              <a:ext uri="{FF2B5EF4-FFF2-40B4-BE49-F238E27FC236}">
                <a16:creationId xmlns:a16="http://schemas.microsoft.com/office/drawing/2014/main" id="{5E77743B-B602-44E4-8AAB-13D0E25BBF47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644598"/>
          <a:ext cx="5986508" cy="5934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0928">
                  <a:extLst>
                    <a:ext uri="{9D8B030D-6E8A-4147-A177-3AD203B41FA5}">
                      <a16:colId xmlns:a16="http://schemas.microsoft.com/office/drawing/2014/main" val="2284475960"/>
                    </a:ext>
                  </a:extLst>
                </a:gridCol>
                <a:gridCol w="4255580">
                  <a:extLst>
                    <a:ext uri="{9D8B030D-6E8A-4147-A177-3AD203B41FA5}">
                      <a16:colId xmlns:a16="http://schemas.microsoft.com/office/drawing/2014/main" val="3136444073"/>
                    </a:ext>
                  </a:extLst>
                </a:gridCol>
              </a:tblGrid>
              <a:tr h="37104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Характеристики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Сведения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534000"/>
                  </a:ext>
                </a:extLst>
              </a:tr>
              <a:tr h="606971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Название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Единый каталог </a:t>
                      </a:r>
                      <a:r>
                        <a:rPr lang="ru-RU" sz="1200" b="1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«Книги памяти и Победы. От Великой Отечественной до СВО»</a:t>
                      </a:r>
                    </a:p>
                    <a:p>
                      <a:endParaRPr lang="ru-RU" sz="12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288943"/>
                  </a:ext>
                </a:extLst>
              </a:tr>
              <a:tr h="433551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Вид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Тематический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474068"/>
                  </a:ext>
                </a:extLst>
              </a:tr>
              <a:tr h="50113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Создатели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Российскии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̆ 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книжныи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̆ союз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893512"/>
                  </a:ext>
                </a:extLst>
              </a:tr>
              <a:tr h="82159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Адрес и доступ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hlinkClick r:id="rId4"/>
                        </a:rPr>
                        <a:t>https://bookunion.ru/upload/iblock/91a/a9sybx7f13zn2moouxx33iu92lbfj2v7.pdf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Доступ свободный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781793"/>
                  </a:ext>
                </a:extLst>
              </a:tr>
              <a:tr h="1127233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Объединить литературные произведения, посвященные двум эпохам защиты Русского мира: Великой Отечественной 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войне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 и современным событиям СВО. Каталог стал уникальным историко-литературным ресурсом, 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которыи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̆ отражает вклад литературы в сохранение памяти о героических страницах истории России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067155"/>
                  </a:ext>
                </a:extLst>
              </a:tr>
              <a:tr h="488511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Целевая аудитория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Дети и подростки. Родители. Библиотекари. Педагоги. Издатели. Авторы и т.д.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270623"/>
                  </a:ext>
                </a:extLst>
              </a:tr>
              <a:tr h="526444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Структура (общая)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Материал систематизирован по алфавиту названий издательств,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их в каталоге 60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726368"/>
                  </a:ext>
                </a:extLst>
              </a:tr>
              <a:tr h="75832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Структура (информация о книге)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Фотообложка книги, фамилия и имя автора, название произведения, краткая аннотация на книгу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959957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EFF87D-E404-421D-A53C-31311175B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91" y="102094"/>
            <a:ext cx="3109229" cy="264746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CE4066-95D5-4E77-B028-065F18FB58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859" t="15788" r="44806" b="21165"/>
          <a:stretch/>
        </p:blipFill>
        <p:spPr>
          <a:xfrm>
            <a:off x="2764869" y="1176890"/>
            <a:ext cx="3109228" cy="303468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0670B5-4026-4201-9AA6-D34CEDEF8C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951" t="52348" r="32063" b="9048"/>
          <a:stretch/>
        </p:blipFill>
        <p:spPr>
          <a:xfrm>
            <a:off x="109492" y="4310654"/>
            <a:ext cx="5403541" cy="24452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774833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8842DC-1A8B-4164-9AD0-781E7C2F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11DFF-D163-4EEF-B15D-FB10E5557071}"/>
              </a:ext>
            </a:extLst>
          </p:cNvPr>
          <p:cNvSpPr txBox="1"/>
          <p:nvPr/>
        </p:nvSpPr>
        <p:spPr>
          <a:xfrm>
            <a:off x="5033640" y="372861"/>
            <a:ext cx="6134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onstantia" panose="02030602050306030303" pitchFamily="18" charset="0"/>
              </a:rPr>
              <a:t>Зачем нужны книжные навигаторы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16EFF4-D6B5-45B3-983F-C8BCDF8508DF}"/>
              </a:ext>
            </a:extLst>
          </p:cNvPr>
          <p:cNvSpPr txBox="1"/>
          <p:nvPr/>
        </p:nvSpPr>
        <p:spPr>
          <a:xfrm>
            <a:off x="5335480" y="1420428"/>
            <a:ext cx="6400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dirty="0">
                <a:latin typeface="Constantia" panose="02030602050306030303" pitchFamily="18" charset="0"/>
              </a:rPr>
              <a:t>Ориентируемся в современном книжном потоке</a:t>
            </a:r>
          </a:p>
          <a:p>
            <a:endParaRPr lang="ru-RU" sz="2000" dirty="0">
              <a:latin typeface="Constantia" panose="02030602050306030303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>
                <a:latin typeface="Constantia" panose="02030602050306030303" pitchFamily="18" charset="0"/>
              </a:rPr>
              <a:t>Комплектуем библиотечные фонды</a:t>
            </a:r>
          </a:p>
          <a:p>
            <a:endParaRPr lang="ru-RU" sz="2000" dirty="0">
              <a:latin typeface="Constantia" panose="02030602050306030303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>
                <a:latin typeface="Constantia" panose="02030602050306030303" pitchFamily="18" charset="0"/>
              </a:rPr>
              <a:t>Работаем с запросами читателей</a:t>
            </a:r>
          </a:p>
          <a:p>
            <a:endParaRPr lang="ru-RU" sz="2000" dirty="0">
              <a:latin typeface="Constantia" panose="02030602050306030303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>
                <a:latin typeface="Constantia" panose="02030602050306030303" pitchFamily="18" charset="0"/>
              </a:rPr>
              <a:t>Формируем малые формы библиографии</a:t>
            </a:r>
          </a:p>
          <a:p>
            <a:endParaRPr lang="ru-RU" sz="2000" dirty="0">
              <a:latin typeface="Constantia" panose="02030602050306030303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>
                <a:latin typeface="Constantia" panose="02030602050306030303" pitchFamily="18" charset="0"/>
              </a:rPr>
              <a:t>Организуем выставки и обзоры</a:t>
            </a:r>
          </a:p>
          <a:p>
            <a:endParaRPr lang="ru-RU" sz="2000" dirty="0">
              <a:latin typeface="Constantia" panose="02030602050306030303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>
                <a:latin typeface="Constantia" panose="02030602050306030303" pitchFamily="18" charset="0"/>
              </a:rPr>
              <a:t>Создаём библиотечные события</a:t>
            </a:r>
          </a:p>
          <a:p>
            <a:pPr marL="342900" indent="-342900">
              <a:buFontTx/>
              <a:buChar char="-"/>
            </a:pPr>
            <a:endParaRPr lang="ru-RU" sz="2000" dirty="0">
              <a:latin typeface="Constantia" panose="02030602050306030303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>
              <a:latin typeface="Constantia" panose="02030602050306030303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>
              <a:latin typeface="Constantia" panose="02030602050306030303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43264D-C040-453E-8387-F695CCCB6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76" y="94861"/>
            <a:ext cx="3279932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91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B1703D-9EA5-481E-8060-12F33B372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36" y="-46979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40E0B-2F1E-4384-9572-5A861ECF1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147" y="-19533"/>
            <a:ext cx="8921589" cy="620296"/>
          </a:xfrm>
        </p:spPr>
        <p:txBody>
          <a:bodyPr>
            <a:noAutofit/>
          </a:bodyPr>
          <a:lstStyle/>
          <a:p>
            <a:r>
              <a:rPr lang="ru-RU" sz="3200" dirty="0">
                <a:latin typeface="Monotype Corsiva" panose="03010101010201010101" pitchFamily="66" charset="0"/>
              </a:rPr>
              <a:t>Задания на поиск  узких тематик и составление списков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756FD1-9B7C-4EF5-942B-4C79B799C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2" t="13829" r="4685" b="14443"/>
          <a:stretch/>
        </p:blipFill>
        <p:spPr>
          <a:xfrm>
            <a:off x="124287" y="115410"/>
            <a:ext cx="3275861" cy="9499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5E4CAB-9DB3-4564-B30F-DDFFCCFE4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936" y="1144380"/>
            <a:ext cx="3296140" cy="22072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F8CCC7-EAC0-4100-9DE7-90A6B296EE18}"/>
              </a:ext>
            </a:extLst>
          </p:cNvPr>
          <p:cNvSpPr txBox="1"/>
          <p:nvPr/>
        </p:nvSpPr>
        <p:spPr>
          <a:xfrm>
            <a:off x="757353" y="3098831"/>
            <a:ext cx="3728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Комплектуем библиотечные фонды, 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ищем  книги летней тематики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16DD8B-FD3E-49F1-BDC8-8637DBB93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030" y="871220"/>
            <a:ext cx="3439883" cy="45504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AFC295-B671-44ED-B2CD-43E55E31455D}"/>
              </a:ext>
            </a:extLst>
          </p:cNvPr>
          <p:cNvSpPr txBox="1"/>
          <p:nvPr/>
        </p:nvSpPr>
        <p:spPr>
          <a:xfrm>
            <a:off x="4443782" y="5031893"/>
            <a:ext cx="4119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Находим необычную тему для разговоров с младшими школьниками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B57DDE-051D-4DFF-BED2-DD9612FF3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85" y="3742057"/>
            <a:ext cx="3221663" cy="27598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75F63D-ADBA-45A3-9817-A5A49CB2C6DE}"/>
              </a:ext>
            </a:extLst>
          </p:cNvPr>
          <p:cNvSpPr txBox="1"/>
          <p:nvPr/>
        </p:nvSpPr>
        <p:spPr>
          <a:xfrm>
            <a:off x="606432" y="6232222"/>
            <a:ext cx="4179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Определяем тему и формируем малую  форму библиографии 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на патриотическую тему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509EFF-E5FC-436B-9151-EF2AE5165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515" y="1351037"/>
            <a:ext cx="3439883" cy="45548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09B30A-9EF8-4722-8AF2-0ED124FD6758}"/>
              </a:ext>
            </a:extLst>
          </p:cNvPr>
          <p:cNvSpPr txBox="1"/>
          <p:nvPr/>
        </p:nvSpPr>
        <p:spPr>
          <a:xfrm>
            <a:off x="8287587" y="5670877"/>
            <a:ext cx="4179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Выбираем актуальную тему  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для  выставки и обзора</a:t>
            </a:r>
            <a:endParaRPr lang="ru-RU" sz="2000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1693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2141</Words>
  <Application>Microsoft Office PowerPoint</Application>
  <PresentationFormat>Широкоэкранный</PresentationFormat>
  <Paragraphs>369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Bahnschrift SemiLight Condensed</vt:lpstr>
      <vt:lpstr>Calibri</vt:lpstr>
      <vt:lpstr>Calibri Light</vt:lpstr>
      <vt:lpstr>Constantia</vt:lpstr>
      <vt:lpstr>Monotype Corsiva</vt:lpstr>
      <vt:lpstr>Times New Roman</vt:lpstr>
      <vt:lpstr>Wingdings</vt:lpstr>
      <vt:lpstr>Тема Office</vt:lpstr>
      <vt:lpstr>Где и как взять лучшее (библиографический факультатив)</vt:lpstr>
      <vt:lpstr>Библиографический факультатив – дополнительное профессиональное учебное занятие, направленное на повышение уровня профессионального мастерства  Цель: углубление, расширение и коррекция знаний по теме занятия</vt:lpstr>
      <vt:lpstr>Источники поиска – книжные навигаторы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Задания на поиск  узких тематик и составление списков</vt:lpstr>
      <vt:lpstr>Чек-лист для библиографического списка</vt:lpstr>
      <vt:lpstr>Чек-лист  для библиографического списка</vt:lpstr>
      <vt:lpstr>Чек-лист для библиографического списка</vt:lpstr>
      <vt:lpstr>Чек-лист для библиографического списка</vt:lpstr>
      <vt:lpstr>Чек-лист для библиографического списка</vt:lpstr>
      <vt:lpstr>Сурова Зина «Синее перо: по Ладоге на лодке. Семейное приключение»</vt:lpstr>
      <vt:lpstr>Чек-лист для библиографического списка</vt:lpstr>
      <vt:lpstr>Мазелли Валентина «Башмак» </vt:lpstr>
      <vt:lpstr>Чек-лист для библиографического списка</vt:lpstr>
      <vt:lpstr>Колкер Мария «Очки для Селесты»</vt:lpstr>
      <vt:lpstr>Чек-лист для библиографического списка</vt:lpstr>
      <vt:lpstr>Артис Дмитрий «Как настоящий солдат»</vt:lpstr>
      <vt:lpstr>Чек-лист для библиографического списка</vt:lpstr>
      <vt:lpstr>Проект «Умное чтение»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«Где и как взать лучшее»</dc:title>
  <dc:creator>User</dc:creator>
  <cp:lastModifiedBy>User</cp:lastModifiedBy>
  <cp:revision>48</cp:revision>
  <cp:lastPrinted>2025-09-15T07:09:45Z</cp:lastPrinted>
  <dcterms:created xsi:type="dcterms:W3CDTF">2025-09-04T07:25:41Z</dcterms:created>
  <dcterms:modified xsi:type="dcterms:W3CDTF">2025-09-15T08:43:24Z</dcterms:modified>
</cp:coreProperties>
</file>