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75" r:id="rId5"/>
    <p:sldId id="276" r:id="rId6"/>
    <p:sldId id="277" r:id="rId7"/>
    <p:sldId id="269" r:id="rId8"/>
    <p:sldId id="270" r:id="rId9"/>
    <p:sldId id="271" r:id="rId10"/>
    <p:sldId id="272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57" r:id="rId25"/>
    <p:sldId id="258" r:id="rId26"/>
    <p:sldId id="260" r:id="rId27"/>
    <p:sldId id="261" r:id="rId28"/>
    <p:sldId id="262" r:id="rId29"/>
    <p:sldId id="263" r:id="rId30"/>
    <p:sldId id="266" r:id="rId31"/>
    <p:sldId id="265" r:id="rId32"/>
    <p:sldId id="264" r:id="rId33"/>
    <p:sldId id="268" r:id="rId34"/>
    <p:sldId id="267" r:id="rId3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lesyapics.com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rben-kuhlmann.com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euseabenteuer.com/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youtu.be/wCWMY-M1wt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hyperlink" Target="https://www.marine-schneider.com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nastyainikita.ru/o_nas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hyperlink" Target="https://www.nastyainikita.ru/read/?book=2136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www.nastyainikita.ru/read/?book=2156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nastyainikita.ru/read/?book=2221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nastyainikita.ru/read/?book=1964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hyperlink" Target="https://www.nastyainikita.ru/read/?book=2188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hyperlink" Target="https://prodetlit.ru/index.php/&#1050;&#1072;&#1090;&#1077;&#1075;&#1086;&#1088;&#1080;&#1103;:&#1048;&#1079;&#1076;&#1072;&#1090;&#1077;&#1083;&#1100;&#1089;&#1090;&#1074;&#1072;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564905"/>
            <a:ext cx="9396536" cy="1296144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Comic Sans MS" pitchFamily="66" charset="0"/>
                <a:ea typeface="Calibri"/>
                <a:cs typeface="Times New Roman"/>
              </a:rPr>
              <a:t/>
            </a:r>
            <a:br>
              <a:rPr lang="ru-RU" b="1" dirty="0" smtClean="0">
                <a:latin typeface="Comic Sans MS" pitchFamily="66" charset="0"/>
                <a:ea typeface="Calibri"/>
                <a:cs typeface="Times New Roman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Calibri"/>
                <a:cs typeface="Times New Roman"/>
              </a:rPr>
              <a:t>Издательства–юбиляры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Calibri"/>
                <a:cs typeface="Times New Roman"/>
              </a:rPr>
              <a:t>2024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Calibri"/>
                <a:cs typeface="Times New Roman"/>
              </a:rPr>
              <a:t>года</a:t>
            </a:r>
            <a:r>
              <a:rPr lang="ru-RU" sz="4000" dirty="0">
                <a:latin typeface="Comic Sans MS" pitchFamily="66" charset="0"/>
                <a:ea typeface="Calibri"/>
                <a:cs typeface="Times New Roman"/>
              </a:rPr>
              <a:t/>
            </a:r>
            <a:br>
              <a:rPr lang="ru-RU" sz="4000" dirty="0">
                <a:latin typeface="Comic Sans MS" pitchFamily="66" charset="0"/>
                <a:ea typeface="Calibri"/>
                <a:cs typeface="Times New Roman"/>
              </a:rPr>
            </a:br>
            <a:r>
              <a:rPr lang="ru-RU" sz="4000" dirty="0" smtClean="0">
                <a:latin typeface="Comic Sans MS" pitchFamily="66" charset="0"/>
                <a:ea typeface="Calibri"/>
                <a:cs typeface="Times New Roman"/>
              </a:rPr>
              <a:t/>
            </a:r>
            <a:br>
              <a:rPr lang="ru-RU" sz="4000" dirty="0" smtClean="0">
                <a:latin typeface="Comic Sans MS" pitchFamily="66" charset="0"/>
                <a:ea typeface="Calibri"/>
                <a:cs typeface="Times New Roman"/>
              </a:rPr>
            </a:br>
            <a:endParaRPr lang="ru-RU" dirty="0"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80631" y="3429000"/>
            <a:ext cx="7136333" cy="576064"/>
          </a:xfrm>
        </p:spPr>
        <p:txBody>
          <a:bodyPr>
            <a:normAutofit fontScale="47500" lnSpcReduction="20000"/>
          </a:bodyPr>
          <a:lstStyle/>
          <a:p>
            <a:endParaRPr lang="ru-RU" sz="2400" i="1" dirty="0" smtClean="0">
              <a:solidFill>
                <a:schemeClr val="tx1"/>
              </a:solidFill>
            </a:endParaRPr>
          </a:p>
          <a:p>
            <a:r>
              <a:rPr lang="ru-RU" sz="4400" b="1" i="1" dirty="0" smtClean="0">
                <a:solidFill>
                  <a:schemeClr val="tx1"/>
                </a:solidFill>
              </a:rPr>
              <a:t>цикл обзоров «Понедельник начинается с книг»</a:t>
            </a:r>
            <a:endParaRPr lang="ru-RU" sz="4400" b="1" i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6391">
            <a:off x="4598203" y="640449"/>
            <a:ext cx="3507352" cy="170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7731">
            <a:off x="1139696" y="292012"/>
            <a:ext cx="208823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6" descr="https://rodb-v.ru/upload/kompa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9" b="38463"/>
          <a:stretch/>
        </p:blipFill>
        <p:spPr bwMode="auto">
          <a:xfrm rot="560964">
            <a:off x="731683" y="4376281"/>
            <a:ext cx="2904258" cy="131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230" y="4365103"/>
            <a:ext cx="3709501" cy="169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800" y="6391200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Красноярск, 2024, 27 апреля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51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509120"/>
            <a:ext cx="4104456" cy="1944216"/>
          </a:xfrm>
        </p:spPr>
        <p:txBody>
          <a:bodyPr>
            <a:normAutofit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>Рудашевский, Евгений Всеволодович. Истукан. Том 1 / Евгений Рудашевский ; [иллюстрации Маргариты Чечулиной]. - Москва : КомпасГид, 2022. - 304 с. : ил. – Текст: непосредственный. 12+</a:t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endParaRPr lang="ru-RU" sz="13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06173" y="1820284"/>
            <a:ext cx="4176464" cy="2481139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«На затонувшем корабле было донесение о другом затонувшем корабле, ты взялся расследовать их гибель и в итоге затонул сам»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Библиотека\Desktop\6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083" y="980728"/>
            <a:ext cx="4170917" cy="401622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Прямоугольник 2"/>
          <p:cNvSpPr/>
          <p:nvPr/>
        </p:nvSpPr>
        <p:spPr>
          <a:xfrm>
            <a:off x="2555776" y="116632"/>
            <a:ext cx="489654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Евгений Рудашевский «Истукан»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652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un1-27.userapi.com/s/v1/if2/lGm9QPf9v7fNSIRAvMMWT0FoKbKX57Ds9fjG6jNu29MHBcb_pgSzrqxUfMQ18Vbk0t4TPi8agz099abiurt3T9VW.jpg?size=2048x1448&amp;quality=9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44000" cy="646509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31223"/>
            <a:ext cx="18049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692696"/>
            <a:ext cx="283423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 издательство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098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Золот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161" y="1052736"/>
            <a:ext cx="2919635" cy="406917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Прямоугольник 2"/>
          <p:cNvSpPr/>
          <p:nvPr/>
        </p:nvSpPr>
        <p:spPr>
          <a:xfrm>
            <a:off x="2571736" y="285728"/>
            <a:ext cx="492922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Дмитрий Мажоров «Золото»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6347" y="1844824"/>
            <a:ext cx="230136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525364" y="5422994"/>
            <a:ext cx="3071834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Мажоров, Дмитрий. Золото / Дмитрий Мажоров; [художник] Олеся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Гонсеровская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. - Санкт-Петербург: Поляндрия, 2023. - 56 с. :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цв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. ил. – Текст: непосредственный.</a:t>
            </a:r>
            <a:endParaRPr kumimoji="0" lang="ru-RU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38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polyandria.ru/upload/Articles%20Polyandria/zoloto/fedo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4254714" cy="464347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436" name="Picture 4" descr="https://polyandria.ru/upload/Articles%20Polyandria/zoloto/din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281463" cy="291894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Picture 4" descr="https://polyandria.ru/upload/Articles%20Polyandria/zoloto/zoloto_blok_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071810"/>
            <a:ext cx="4529209" cy="314327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 descr="https://www.timeout.ru/wp-content/uploads/2022/10/olesya-gonserovskaya_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142852"/>
            <a:ext cx="207170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Прямоугольник 5"/>
          <p:cNvSpPr/>
          <p:nvPr/>
        </p:nvSpPr>
        <p:spPr>
          <a:xfrm>
            <a:off x="1643042" y="2071678"/>
            <a:ext cx="2306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Олеся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Гонсеровская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57422" y="6286520"/>
            <a:ext cx="4786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hlinkClick r:id="rId6"/>
              </a:rPr>
              <a:t>https://olesyapics.com/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6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olyandria.ru/upload/Articles%20Polyandria/zoloto/zoloto_blok_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4283394" cy="300039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078" name="Picture 6" descr="https://polyandria.ru/upload/Articles%20Polyandria/zoloto/zoloto_blok_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1942" y="285728"/>
            <a:ext cx="4323334" cy="300039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 descr="https://polyandria.ru/upload/Articles%20Polyandria/zoloto_blok-25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571876"/>
            <a:ext cx="428628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 descr="https://polyandria.ru/upload/Articles%20Polyandria/zoloto_blok-3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71876"/>
            <a:ext cx="428628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64020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Линдберг. Невероятные приключения летающего мышон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3554755" cy="457203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Прямоугольник 2"/>
          <p:cNvSpPr/>
          <p:nvPr/>
        </p:nvSpPr>
        <p:spPr>
          <a:xfrm>
            <a:off x="1500166" y="357166"/>
            <a:ext cx="63282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err="1" smtClean="0">
                <a:latin typeface="Times New Roman" pitchFamily="18" charset="0"/>
                <a:cs typeface="Times New Roman" pitchFamily="18" charset="0"/>
              </a:rPr>
              <a:t>Торбен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 err="1" smtClean="0">
                <a:latin typeface="Times New Roman" pitchFamily="18" charset="0"/>
                <a:cs typeface="Times New Roman" pitchFamily="18" charset="0"/>
              </a:rPr>
              <a:t>Кульманн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3174" y="6215082"/>
            <a:ext cx="3634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https://www.torben-kuhlmann.com/</a:t>
            </a:r>
            <a:endParaRPr lang="ru-RU" dirty="0"/>
          </a:p>
        </p:txBody>
      </p:sp>
      <p:pic>
        <p:nvPicPr>
          <p:cNvPr id="21508" name="Picture 4" descr="https://image.jimcdn.com/app/cms/image/transf/dimension=960x10000:format=jpg/path/sfb73b8be55798120/image/iaaae8b30d805005d/version/1402992428/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571612"/>
            <a:ext cx="3654759" cy="242889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Прямоугольник 5"/>
          <p:cNvSpPr/>
          <p:nvPr/>
        </p:nvSpPr>
        <p:spPr>
          <a:xfrm>
            <a:off x="4643438" y="4214818"/>
            <a:ext cx="3786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Кульманн, Торбен.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Линдберг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Невероятные приключения летающего мышонка  / Торбен Кульманн; [ил. автора]; пер. с нем. Татьяны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Зборовской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под ред. Юлии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Сметаниной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- Санкт-Петербург: Поляндрия, 2021. - [79] с. : ил., цв. – Текст: непосредственный.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4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Эйнштейн. Фантастическое путешествие мышонка через пространство и врем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1500174"/>
            <a:ext cx="2714644" cy="414340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2532" name="Picture 4" descr="Эдисон. Тайна пропавшего сокровищ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00174"/>
            <a:ext cx="2857520" cy="41763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2534" name="Picture 6" descr="Армстронг. Невероятное путешествие мышонка на Лун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447874"/>
            <a:ext cx="2500330" cy="31958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icture 2" descr="Линдберг. Невероятные приключения летающего мышон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142852"/>
            <a:ext cx="2499418" cy="321468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Прямоугольник 5"/>
          <p:cNvSpPr/>
          <p:nvPr/>
        </p:nvSpPr>
        <p:spPr>
          <a:xfrm>
            <a:off x="5857884" y="6000768"/>
            <a:ext cx="3145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6"/>
              </a:rPr>
              <a:t>https://maeuseabenteuer.com/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489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pp.userapi.com/c622023/v622023932/2667b/lvVzpbqXLy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28604"/>
            <a:ext cx="4477388" cy="278608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9700" name="Picture 4" descr="https://mirknig.eu/image/cache/Poljandria/lindberg4-800x800.jpg"/>
          <p:cNvPicPr>
            <a:picLocks noChangeAspect="1" noChangeArrowheads="1"/>
          </p:cNvPicPr>
          <p:nvPr/>
        </p:nvPicPr>
        <p:blipFill rotWithShape="1">
          <a:blip r:embed="rId3"/>
          <a:srcRect b="16394"/>
          <a:stretch/>
        </p:blipFill>
        <p:spPr bwMode="auto">
          <a:xfrm>
            <a:off x="4786314" y="2643182"/>
            <a:ext cx="4214842" cy="36433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9702" name="Picture 6" descr="https://avatars.mds.yandex.net/get-mpic/5031495/img_id4499037018372019267.jpeg/or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3357562"/>
            <a:ext cx="4643470" cy="292895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9704" name="Picture 8" descr="https://avatars.mds.yandex.net/get-mpic/4579830/img_id3494419393337058725.jpeg/ori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57166"/>
            <a:ext cx="4384560" cy="292895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44777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cameralabs.org/aeonmedia/zenfoto/3967/19985/torben-kul-mann-skazka-o-letuchej-myshi2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3214686"/>
            <a:ext cx="4429156" cy="32147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0724" name="Picture 4" descr="https://avatars.mds.yandex.net/get-mpic/4012413/img_id934348154608752211.jpeg/or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143248"/>
            <a:ext cx="4241718" cy="335758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0726" name="Picture 6" descr="https://itadakima.su/images/product_images/popup_images/7778_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214290"/>
            <a:ext cx="4429156" cy="285752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290"/>
            <a:ext cx="4143404" cy="285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10589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5643578"/>
            <a:ext cx="3386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https://youtu.be/wCWMY-M1wto</a:t>
            </a:r>
            <a:endParaRPr lang="ru-RU" dirty="0"/>
          </a:p>
        </p:txBody>
      </p:sp>
      <p:pic>
        <p:nvPicPr>
          <p:cNvPr id="5" name="Picture 8" descr="https://img.labirint.ru/rcimg/e2c9387bdb17ee5674f8c6b5e529c46c/1920x1080/comments_pic/1515/3_ea50b0b23580bcea595802748a12fbb0_1428404963.jpg?14284052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285728"/>
            <a:ext cx="6429420" cy="482206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3555" name="Picture 3" descr="https://img1.labirint.ru/rcimg/e7a56f29ccd8f7aaba201b85afd1118d/1920x1080/books48/477607/ph_04.jpg?16595187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4714884"/>
            <a:ext cx="2948566" cy="192880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7495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\\192.168.0.5\общая\абр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44730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5877272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Подробнее про издательство: </a:t>
            </a:r>
            <a:r>
              <a:rPr lang="en-US" dirty="0" smtClean="0"/>
              <a:t>https://prodetlit.ru/index.php/%D0%90%D0%B1%D1%80%D0%B8%D0%BA%D0%BE%D0%B1%D1%83%D0%BA%D1%81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5445224"/>
            <a:ext cx="3685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Сайт: </a:t>
            </a:r>
            <a:r>
              <a:rPr lang="en-US" dirty="0" smtClean="0"/>
              <a:t>https://www.apricotbooks.ru/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067944" y="152018"/>
            <a:ext cx="28803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Про издательство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4327" y="146900"/>
            <a:ext cx="1473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лет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61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/>
          </a:bodyPr>
          <a:lstStyle/>
          <a:p>
            <a:r>
              <a:rPr lang="ru-RU" sz="2500" b="1" dirty="0" err="1" smtClean="0">
                <a:latin typeface="Times New Roman" pitchFamily="18" charset="0"/>
                <a:cs typeface="Times New Roman" pitchFamily="18" charset="0"/>
              </a:rPr>
              <a:t>Элисабет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500" b="1" dirty="0" err="1" smtClean="0">
                <a:latin typeface="Times New Roman" pitchFamily="18" charset="0"/>
                <a:cs typeface="Times New Roman" pitchFamily="18" charset="0"/>
              </a:rPr>
              <a:t>Хелланд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500" b="1" dirty="0" err="1" smtClean="0">
                <a:latin typeface="Times New Roman" pitchFamily="18" charset="0"/>
                <a:cs typeface="Times New Roman" pitchFamily="18" charset="0"/>
              </a:rPr>
              <a:t>Ларсен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https://booksfromnorway.com/dynamic_images/98ded15b0fa59b5d40d9c30d6b1f3d7bb6b25cd4/500x749/1206-2017100422522614704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85926"/>
            <a:ext cx="2357454" cy="35314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412" name="Picture 4" descr="Меня зовут Смерт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340768"/>
            <a:ext cx="2359061" cy="300039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414" name="Picture 6" descr="Меня зовут Жизн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4154" y="1354651"/>
            <a:ext cx="2355310" cy="300039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Ларсен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Элисабет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Хелланд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Меня зовут Жизнь /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Элисабет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Хелланд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Ларсен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; иллюстрации Марине Шнейдер ; перевела с норвежского Анастасия Наумова. - Санкт-Петербург :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Поляндрия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2021. - 48 с. :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цв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ил. -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ISBN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978-5-6045048-8-8 : 360 р. </a:t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ББК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84(4Нор)</a:t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5429256" y="4655588"/>
            <a:ext cx="3103184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Ларсен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Элисабет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Хелланд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. Меня зовут Жизнь / Элисабет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Хелланд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Ларсен; иллюстрации Марине Шнейдер; перевела с норвежского Анастасия Наумова. - Санкт-Петербург: Поляндрия, 2021. - 48 с. :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цв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. ил. –</a:t>
            </a:r>
            <a:r>
              <a:rPr kumimoji="0" lang="ru-RU" sz="120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Текст: непосредственный.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 rot="10800000" flipV="1">
            <a:off x="2428860" y="4677724"/>
            <a:ext cx="307183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Ларсен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Элисабет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Хелланд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. Меня зовут Смерть / Элисабет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Хелланд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Ларсен; иллюстрации Марине Шнейдер; перевела с норвежского Анастасия Наумова. - Санкт-Петербург: Поляндрия, 2021. - 48 с. :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цв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. ил. –</a:t>
            </a:r>
            <a:r>
              <a:rPr kumimoji="0" lang="ru-RU" sz="120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Текст: непосредственный.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86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olyandria.ru/upload/Articles%20Polyandria/marine_schneider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000372"/>
            <a:ext cx="2696786" cy="350046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8" name="Picture 4" descr="https://polyandria.ru/upload/Articles%20Polyandria/marine_schneider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3000372"/>
            <a:ext cx="2714644" cy="35242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30" name="Picture 6" descr="https://polyandria.ru/upload/Articles%20Polyandria/marine_schneider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3000372"/>
            <a:ext cx="2643205" cy="352427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32" name="Picture 8" descr="https://sun9-9.userapi.com/impg/JPS0iw_9F5iKId--sD__idsjX-LMWwafAa66tg/Vb1e-zf0cV0.jpg?size=604x604&amp;quality=96&amp;sign=0ecef225be3f0b80624856f9af94edbb&amp;c_uniq_tag=GMw6bRzUPndP5Dj2TDsQyusD47efntKsV1N3WPSmAWw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285728"/>
            <a:ext cx="2286016" cy="228601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34" name="Picture 10" descr="https://sun9-49.userapi.com/impg/Oi3uizM5TSIapt6mGaSPdDEXvudj7bY0PCnxNQ/WMyMohFhEi0.jpg?size=1349x1349&amp;quality=96&amp;sign=dcda82cd795e88a7e9a08dd1b9625889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285728"/>
            <a:ext cx="2500330" cy="2500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Прямоугольник 6"/>
          <p:cNvSpPr/>
          <p:nvPr/>
        </p:nvSpPr>
        <p:spPr>
          <a:xfrm>
            <a:off x="1571604" y="2571744"/>
            <a:ext cx="2428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Марине Шнейдер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6488668"/>
            <a:ext cx="6357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hlinkClick r:id="rId7"/>
              </a:rPr>
              <a:t>https://www.marine-schneider.com/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448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Библиотекарь\Desktop\2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42852"/>
            <a:ext cx="5072098" cy="312687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Picture 2" descr="C:\Users\Библиотекарь\Desktop\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429000"/>
            <a:ext cx="4357718" cy="271464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icture 2" descr="C:\Users\Библиотекарь\Desktop\генш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429001"/>
            <a:ext cx="4382633" cy="27146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6" descr="Меня зовут Жизн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500042"/>
            <a:ext cx="1714512" cy="218409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15774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Библиотекарь\Desktop\ншеш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3643314"/>
            <a:ext cx="3037346" cy="251665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Picture 4" descr="Меня зовут Смерт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42852"/>
            <a:ext cx="1123363" cy="14287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icture 3" descr="C:\Users\Библиотекарь\Desktop\вр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4214818"/>
            <a:ext cx="4174119" cy="255572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2" descr="C:\Users\Библиотекарь\Desktop\тлпрш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857" y="1643050"/>
            <a:ext cx="3972515" cy="247067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7651" name="Picture 3" descr="C:\Users\Библиотекарь\Desktop\ншнеш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214290"/>
            <a:ext cx="4643470" cy="292895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30300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55892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Чем знаменито: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Познавательными книгами.</a:t>
            </a:r>
          </a:p>
          <a:p>
            <a:pPr>
              <a:buFont typeface="Wingdings" pitchFamily="2" charset="2"/>
              <a:buChar char="Ø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Темами, ориентированными прежде всего на культуру и историю родной страны.  Увлекательными рассказами для детей о знаменитых персонажах отечественной истории, о культуре и географии России.</a:t>
            </a:r>
          </a:p>
          <a:p>
            <a:pPr>
              <a:buFont typeface="Wingdings" pitchFamily="2" charset="2"/>
              <a:buChar char="Ø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Редкими,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но совершенно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новыми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оригинальными сказками и рассказами.</a:t>
            </a:r>
          </a:p>
          <a:p>
            <a:pPr>
              <a:buFont typeface="Wingdings" pitchFamily="2" charset="2"/>
              <a:buChar char="Ø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Удобным  форматом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24 страницы в мягкой обложке —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множеством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интересного в маленьком объеме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Крупным шрифтом, небольшим  объемом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простым  понятным языком, книжки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отлично подходят для детей, которые только учатся читать самостоятельно. Это также идеальные «книжки на ночь» — их очень удобно читать вслух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Открытием новых  имен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литературе, выпуском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исключительно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собственных  книг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отечественных авторов — никаких переизданий и переводов. Многие известные современные детские писатели выпустили свою первую книжку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именно в этом издательстве,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большинство из них стали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постоянными его авторами.</a:t>
            </a:r>
          </a:p>
          <a:p>
            <a:pPr>
              <a:buFont typeface="Wingdings" pitchFamily="2" charset="2"/>
              <a:buChar char="Ø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Качеством иллюстраций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детской книге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—рисунки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«живые», художники создают их на бумаге — акварелью, пастелью, гуашью и цветными карандашами.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Электронными  версиями книг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в свободном доступе, их можно полистать в разделе «Наши книги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khln\Desktop\издательство Ни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912"/>
            <a:ext cx="3146500" cy="153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67944" y="205577"/>
            <a:ext cx="396025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2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издательство (2009 г.)</a:t>
            </a:r>
            <a:endParaRPr lang="ru-RU" sz="2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36296" y="832455"/>
            <a:ext cx="1473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 лет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860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Сайт издательства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https://www.nastyainikita.ru/o_nas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" t="3909" b="3844"/>
          <a:stretch/>
        </p:blipFill>
        <p:spPr bwMode="auto">
          <a:xfrm>
            <a:off x="1043608" y="1103346"/>
            <a:ext cx="7187923" cy="549400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96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Дмитрий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Пентегов «Технические сказки»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latin typeface="Times New Roman" pitchFamily="18" charset="0"/>
                <a:cs typeface="Times New Roman" pitchFamily="18" charset="0"/>
                <a:hlinkClick r:id="rId2"/>
              </a:rPr>
              <a:t>https://www.nastyainikita.ru/read/?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  <a:hlinkClick r:id="rId2"/>
              </a:rPr>
              <a:t>book=21361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8275">
            <a:off x="432922" y="1036657"/>
            <a:ext cx="2734468" cy="35254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57491" y="3634511"/>
            <a:ext cx="43772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«Герои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этих сказок – техника. Тракторы, самолёт, грузовичок и даже подводная лодка добросовестно трудятся, выполняют свой долг, попадают в приключения, учатся не делать ошибок, понимать и уважать других. И даже совершают героические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поступки» («Настя и Никита»).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1413765">
            <a:off x="56789" y="4857054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Пентегов, Дмитрий. Технические сказки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/Дмитрий Пентегов; художник Екатерина Гаврилова.- Москва: Настя и Никита, 2022.- 24 с., ил.- Текст: непосредственный.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" t="5727" r="54482" b="7444"/>
          <a:stretch/>
        </p:blipFill>
        <p:spPr bwMode="auto">
          <a:xfrm rot="20990398">
            <a:off x="3785956" y="1038309"/>
            <a:ext cx="1673604" cy="229858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20836307">
            <a:off x="3928349" y="3322252"/>
            <a:ext cx="2123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«Сказка об одном тракторе»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0" t="9450" r="1622"/>
          <a:stretch/>
        </p:blipFill>
        <p:spPr bwMode="auto">
          <a:xfrm>
            <a:off x="6372200" y="893472"/>
            <a:ext cx="1802517" cy="23086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68990" y="3322251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«Сказка о маленьком самолётике»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1" t="4687" r="3149" b="4792"/>
          <a:stretch/>
        </p:blipFill>
        <p:spPr bwMode="auto">
          <a:xfrm rot="21364589">
            <a:off x="3345577" y="4427369"/>
            <a:ext cx="1353286" cy="18750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99791" y="6367285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«Сказка о маленьком грузовичке»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" t="4218" r="52537" b="5229"/>
          <a:stretch/>
        </p:blipFill>
        <p:spPr bwMode="auto">
          <a:xfrm>
            <a:off x="5302625" y="4603871"/>
            <a:ext cx="1554228" cy="193910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12638" y="6571329"/>
            <a:ext cx="2065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«Сказка о двух тракторах»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2" r="50000" b="7955"/>
          <a:stretch/>
        </p:blipFill>
        <p:spPr bwMode="auto">
          <a:xfrm rot="250060">
            <a:off x="7236381" y="4457736"/>
            <a:ext cx="1684155" cy="18507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00188" y="6461556"/>
            <a:ext cx="2199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«Сказка о подводной лодке»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145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9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Юлия Иванова «Добрый дом для собак»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latin typeface="Times New Roman" pitchFamily="18" charset="0"/>
                <a:cs typeface="Times New Roman" pitchFamily="18" charset="0"/>
                <a:hlinkClick r:id="rId2"/>
              </a:rPr>
              <a:t>https://www.nastyainikita.ru/read/?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  <a:hlinkClick r:id="rId2"/>
              </a:rPr>
              <a:t>book=21562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4480">
            <a:off x="577923" y="1234904"/>
            <a:ext cx="3037418" cy="390525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39952" y="2532497"/>
            <a:ext cx="23762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«Дом для собак» — прекрасное место, где бездомные псы могут найти крышу над головой, тепло и вкусную косточку. Хозяин приюта готов дарить заботу и внимание каждому гостю. Но как он поступит, когда на пороге появится собака странной породы “кошковидная полосатая” и скажет, что её зовут Мурзик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?» («Настя и Никита»)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1271212">
            <a:off x="723139" y="5389341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Иванова, Юлия. Добрый дом для собак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: сказка/Юлия Иванова; художник Анастасия Орлова.- Москва: Настя и Никита, 2023.- 24 с., ил.- Текст: непосредственный.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9896" y="1133097"/>
            <a:ext cx="25433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«Добрый Тим построил прекрасный дом, повесил над крыльцом табличку с надписью «Дом для собак» и пригласил туда жить всех потерявшихся псов. К новому приюту выстроилась очередь из бродячих собак: все знали, что тут им будет тепло, сытно, весело и что больше никогда не придётся замерзать в одиночестве под снегом или дождём».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27436" y="3622283"/>
            <a:ext cx="251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«… быть самим собой гораздо проще, чем выдавать себя за кого-то другого».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 t="42169" r="1923"/>
          <a:stretch/>
        </p:blipFill>
        <p:spPr bwMode="auto">
          <a:xfrm>
            <a:off x="3923928" y="4656155"/>
            <a:ext cx="5102980" cy="200672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060" y="908720"/>
            <a:ext cx="2341592" cy="150530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426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36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Дина Артёмкина «Эволюция вещей»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latin typeface="Times New Roman" pitchFamily="18" charset="0"/>
                <a:cs typeface="Times New Roman" pitchFamily="18" charset="0"/>
                <a:hlinkClick r:id="rId2"/>
              </a:rPr>
              <a:t>https://www.nastyainikita.ru/read/?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  <a:hlinkClick r:id="rId2"/>
              </a:rPr>
              <a:t>book=22219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0760">
            <a:off x="391265" y="1170531"/>
            <a:ext cx="2870925" cy="369700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1318672">
            <a:off x="377732" y="5202232"/>
            <a:ext cx="3045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Артёмкина, Дина. Эволюция вещей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/Дина Артёмкина; художник Анна Куликова.- Москва: Настя и Никита, 2023.- 24 с., ил.-Текст: непосредственный.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828534"/>
            <a:ext cx="5256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«Знаете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ли вы, что первые зонтики использовались вовсе не для защиты от дождя? Они спасали от палящих лучей солнца. И только через 2,5 тысячи лет стали такими, как сейчас. Это и есть эволюция вещей — процесс постепенного усовершенствования. Вещи меняются, подстраиваясь под людей, чтобы сделать жизнь своих хозяев комфортней. Давайте посмотрим, как менялись знакомые нам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вещи» («Настя и Никита»).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2062227"/>
            <a:ext cx="3240360" cy="208308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93" y="4585062"/>
            <a:ext cx="3212745" cy="20653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19208" y="2053374"/>
            <a:ext cx="19172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Подушка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Зонт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Консервная банка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Швейная машинка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Пишущая машинка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Велосипед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Фотоаппарат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Ручка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Чемодан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Телефон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Пластилин «Плэй-До»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«Усатая» чашка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4631" y="4293096"/>
            <a:ext cx="238046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«В начале 20 века, когда дома в США обогревали каминами, угольная пыль летела на стены. Её пытались смыть тряпками, но оставались грязные разводы. И когда ы 1927 году Ной Маквикер изобрёл состав, который очищал обои, не размазывая грязь, он очень понравился покупателям. Специальную массу, похожую на пластилин, прикладывали к обоям, и вся грязь прилипала к ней» («Настя и Никита»).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198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Юлия Егорова «Необычные дома Москвы»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latin typeface="Times New Roman" pitchFamily="18" charset="0"/>
                <a:cs typeface="Times New Roman" pitchFamily="18" charset="0"/>
                <a:hlinkClick r:id="rId2"/>
              </a:rPr>
              <a:t>https://www.nastyainikita.ru/read/?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  <a:hlinkClick r:id="rId2"/>
              </a:rPr>
              <a:t>book=19643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www.nastyainikita.ru/assets/images/neobychnye-doma-moskvy-oblozh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6081">
            <a:off x="453407" y="1255538"/>
            <a:ext cx="3052211" cy="392427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5496" y="980728"/>
            <a:ext cx="52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«Каких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только домов не встретишь в Москве! Есть, например, дом, похожий на пасхальное яйцо. Другой похож на китайскую шкатулку. Ещё один — на сороконожку. Есть дом-комод, дом-утюг, дом «со зверями» и плоский дом.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Автор книги приглашает читателей на экскурсию  по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самым необычным московским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зданиям чтобы узнать их историю» («Настя и Никита»).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1412354">
            <a:off x="247217" y="5395645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Егорова, Юлия. Необычные дома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Москвы/Юлия Егорова; художник Пётр Кондратов.- Москва: Настя и Никита, 2022.- 24 с. ил.- Текст: непосредственный.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5834" y="2000558"/>
            <a:ext cx="22552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Дом-комод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Дом – китайская шкатулка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Дом из Португалии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Дом-замок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Дом-сказка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Дом под рюмкой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Дом со зверями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Плоский дом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Дом-улей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Театр-звезда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Дом-паровоз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Ажурный дом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Дом на ножках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Дома-книжки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Дом-корабль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Дом для двухэтажных людей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Дома-бублики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Дом-яйцо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Дом-парус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Дом-улитка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Дом-слон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536" y="2175568"/>
            <a:ext cx="3024337" cy="194421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t="5057" r="51974" b="3251"/>
          <a:stretch/>
        </p:blipFill>
        <p:spPr bwMode="auto">
          <a:xfrm>
            <a:off x="5427505" y="5069867"/>
            <a:ext cx="1328062" cy="178813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244997"/>
            <a:ext cx="1965871" cy="246018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889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3584" t="9598" r="40348" b="12884"/>
          <a:stretch>
            <a:fillRect/>
          </a:stretch>
        </p:blipFill>
        <p:spPr bwMode="auto">
          <a:xfrm>
            <a:off x="611560" y="1214735"/>
            <a:ext cx="2952328" cy="397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5373216"/>
            <a:ext cx="385192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Ботвич, Алла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Корабль "Снежный"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/ Алла Ботвич ; художники: Татьяна Петровска, Даниил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Петровски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- Москва :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Абрикобукс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2023. - 96 с. :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цв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ил. - (Усы, лапы, хвост). – Текст: непосредственный. 6+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5936" y="1700808"/>
            <a:ext cx="475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« - Не можем, - посуровел Разноглазый, - мы не можем утонуть в облачном море, но, если попадём в воду, сразу начнём терять память. Сперва забываешь последний день, потом месяц, а если долго не подберут или не вылезешь на берег, снова забудешь своё имя и – самое ужасное – забудешь своего человека. Безвозвратно.</a:t>
            </a:r>
          </a:p>
          <a:p>
            <a:pPr>
              <a:buFontTx/>
              <a:buChar char="-"/>
            </a:pP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 А ты помнишь своего человека?» </a:t>
            </a:r>
            <a:endParaRPr lang="ru-RU" sz="15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55776" y="188640"/>
            <a:ext cx="501515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Алла Ботвич «Корабль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"Снежный" </a:t>
            </a:r>
          </a:p>
        </p:txBody>
      </p:sp>
    </p:spTree>
    <p:extLst>
      <p:ext uri="{BB962C8B-B14F-4D97-AF65-F5344CB8AC3E}">
        <p14:creationId xmlns:p14="http://schemas.microsoft.com/office/powerpoint/2010/main" val="6023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92696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Хельга Патаки «Зубная книжка»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hlinkClick r:id="rId2"/>
              </a:rPr>
              <a:t>https://www.nastyainikita.ru/read/?book=21881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7005">
            <a:off x="365339" y="1238356"/>
            <a:ext cx="2990729" cy="384522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1359619">
            <a:off x="564106" y="5316764"/>
            <a:ext cx="3370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Патаки, Хельга. Зубная книжка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/Патаки Хельга; художник Ирина Иванова.- Москва: Настя и Никита, 2023.- 24 с., ил.- Текст: непосредственный.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980728"/>
            <a:ext cx="4716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«От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воинственного оскала наших первобытных предков до ослепительных улыбок кинозвёзд прошли тысячелетия. Что только люди не делали со своими зубами! Заостряли, спиливали, красили в чёрный цвет и украшали драгоценными камнями. Ну а современные врачи прекрасно разбираются в строении зубов и точно знают, как сохранить их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здоровыми» («Настя и Никита»)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715" y="2234493"/>
            <a:ext cx="3452639" cy="225722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715" y="4649230"/>
            <a:ext cx="3347563" cy="211983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241" y="2265443"/>
            <a:ext cx="1686100" cy="21953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4"/>
          <a:stretch/>
        </p:blipFill>
        <p:spPr bwMode="auto">
          <a:xfrm>
            <a:off x="3856241" y="4649230"/>
            <a:ext cx="1686099" cy="208823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831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Выставки книг издательств в библиотеке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(в День библиографии)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988" y="5507603"/>
            <a:ext cx="8424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программе Дня библиографии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книжные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выставки издательств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 отделах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для дошкольников, младших и старших школьников);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обзоры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книжных новинок издательств;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знакомство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сайтами издательств и особенностями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выпуска книг;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библиографические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игры и викторины.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khln\Desktop\IMG_20240427_0908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9"/>
          <a:stretch/>
        </p:blipFill>
        <p:spPr bwMode="auto">
          <a:xfrm>
            <a:off x="395536" y="1052736"/>
            <a:ext cx="3457284" cy="432048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hln\Desktop\IMG_20240427_091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128458" cy="309634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066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085"/>
            <a:ext cx="8229600" cy="1143000"/>
          </a:xfrm>
        </p:spPr>
        <p:txBody>
          <a:bodyPr>
            <a:norm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ПроДетЛит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  <a:hlinkClick r:id="rId2"/>
              </a:rPr>
              <a:t>https://prodetlit.ru/index.php/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Категория:Издательства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8370" b="5005"/>
          <a:stretch/>
        </p:blipFill>
        <p:spPr bwMode="auto">
          <a:xfrm>
            <a:off x="300733" y="1034618"/>
            <a:ext cx="5690295" cy="401137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 t="7537" r="-1" b="7215"/>
          <a:stretch/>
        </p:blipFill>
        <p:spPr bwMode="auto">
          <a:xfrm>
            <a:off x="6742037" y="1124744"/>
            <a:ext cx="2209843" cy="158339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" t="8767" b="5411"/>
          <a:stretch/>
        </p:blipFill>
        <p:spPr bwMode="auto">
          <a:xfrm>
            <a:off x="6749288" y="4777965"/>
            <a:ext cx="2232248" cy="160061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8784" b="5396"/>
          <a:stretch/>
        </p:blipFill>
        <p:spPr bwMode="auto">
          <a:xfrm>
            <a:off x="4245706" y="5187007"/>
            <a:ext cx="2232248" cy="160358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право 5"/>
          <p:cNvSpPr/>
          <p:nvPr/>
        </p:nvSpPr>
        <p:spPr>
          <a:xfrm rot="20598374">
            <a:off x="5980756" y="1772426"/>
            <a:ext cx="456147" cy="28803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1091">
            <a:off x="6000557" y="4604134"/>
            <a:ext cx="500063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297">
            <a:off x="5972077" y="3390676"/>
            <a:ext cx="500063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" t="8014" b="5732"/>
          <a:stretch/>
        </p:blipFill>
        <p:spPr bwMode="auto">
          <a:xfrm>
            <a:off x="6742037" y="2951363"/>
            <a:ext cx="2232247" cy="162881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8573">
            <a:off x="4848522" y="4713084"/>
            <a:ext cx="500063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827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81" y="188640"/>
            <a:ext cx="8229600" cy="98072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  <a:latin typeface="Comic Sans MS" pitchFamily="66" charset="0"/>
              </a:rPr>
              <a:t>Встретимся в мае</a:t>
            </a:r>
            <a:endParaRPr lang="ru-RU" sz="3200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1512" y="2082978"/>
            <a:ext cx="4392488" cy="27363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Время: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27 мая,  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11-00 часов</a:t>
            </a:r>
          </a:p>
          <a:p>
            <a:pPr>
              <a:buFont typeface="Wingdings" pitchFamily="2" charset="2"/>
              <a:buChar char="ü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Место: YouTube-канал</a:t>
            </a:r>
          </a:p>
          <a:p>
            <a:pPr>
              <a:buFont typeface="Wingdings" pitchFamily="2" charset="2"/>
              <a:buChar char="ü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«Читаем наших» (художественные тексты красноярских авторов)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467677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54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564905"/>
            <a:ext cx="9396536" cy="1296144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Comic Sans MS" pitchFamily="66" charset="0"/>
                <a:ea typeface="Calibri"/>
                <a:cs typeface="Times New Roman"/>
              </a:rPr>
              <a:t/>
            </a:r>
            <a:br>
              <a:rPr lang="ru-RU" b="1" dirty="0" smtClean="0">
                <a:latin typeface="Comic Sans MS" pitchFamily="66" charset="0"/>
                <a:ea typeface="Calibri"/>
                <a:cs typeface="Times New Roman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Calibri"/>
                <a:cs typeface="Times New Roman"/>
              </a:rPr>
              <a:t>Издательства–юбиляры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Calibri"/>
                <a:cs typeface="Times New Roman"/>
              </a:rPr>
              <a:t>2024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Calibri"/>
                <a:cs typeface="Times New Roman"/>
              </a:rPr>
              <a:t>года</a:t>
            </a:r>
            <a:r>
              <a:rPr lang="ru-RU" sz="4000" dirty="0">
                <a:latin typeface="Comic Sans MS" pitchFamily="66" charset="0"/>
                <a:ea typeface="Calibri"/>
                <a:cs typeface="Times New Roman"/>
              </a:rPr>
              <a:t/>
            </a:r>
            <a:br>
              <a:rPr lang="ru-RU" sz="4000" dirty="0">
                <a:latin typeface="Comic Sans MS" pitchFamily="66" charset="0"/>
                <a:ea typeface="Calibri"/>
                <a:cs typeface="Times New Roman"/>
              </a:rPr>
            </a:br>
            <a:r>
              <a:rPr lang="ru-RU" sz="4000" dirty="0" smtClean="0">
                <a:latin typeface="Comic Sans MS" pitchFamily="66" charset="0"/>
                <a:ea typeface="Calibri"/>
                <a:cs typeface="Times New Roman"/>
              </a:rPr>
              <a:t/>
            </a:r>
            <a:br>
              <a:rPr lang="ru-RU" sz="4000" dirty="0" smtClean="0">
                <a:latin typeface="Comic Sans MS" pitchFamily="66" charset="0"/>
                <a:ea typeface="Calibri"/>
                <a:cs typeface="Times New Roman"/>
              </a:rPr>
            </a:br>
            <a:endParaRPr lang="ru-RU" dirty="0"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80631" y="3429000"/>
            <a:ext cx="7136333" cy="576064"/>
          </a:xfrm>
        </p:spPr>
        <p:txBody>
          <a:bodyPr>
            <a:normAutofit fontScale="47500" lnSpcReduction="20000"/>
          </a:bodyPr>
          <a:lstStyle/>
          <a:p>
            <a:endParaRPr lang="ru-RU" sz="2400" i="1" dirty="0" smtClean="0">
              <a:solidFill>
                <a:schemeClr val="tx1"/>
              </a:solidFill>
            </a:endParaRPr>
          </a:p>
          <a:p>
            <a:r>
              <a:rPr lang="ru-RU" sz="4400" b="1" i="1" dirty="0" smtClean="0">
                <a:solidFill>
                  <a:schemeClr val="tx1"/>
                </a:solidFill>
              </a:rPr>
              <a:t>цикл обзоров «Понедельник начинается с книг»</a:t>
            </a:r>
            <a:endParaRPr lang="ru-RU" sz="4400" b="1" i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6391">
            <a:off x="4598203" y="640449"/>
            <a:ext cx="3507352" cy="170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7731">
            <a:off x="1139696" y="292012"/>
            <a:ext cx="208823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6" descr="https://rodb-v.ru/upload/kompa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9" b="38463"/>
          <a:stretch/>
        </p:blipFill>
        <p:spPr bwMode="auto">
          <a:xfrm rot="560964">
            <a:off x="731683" y="4376281"/>
            <a:ext cx="2904258" cy="131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230" y="4365103"/>
            <a:ext cx="3709501" cy="169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800" y="6391200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Красноярск, 2024, 27 апреля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907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ля сотрудников\Desktop\62757578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3024336" cy="428224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-256096" y="5579188"/>
            <a:ext cx="40324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Волкова, Лилия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Всем выйти из кадра!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/ Лилия Волкова ; рисунки Екатерины Глейзер. - Москва :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Абрикобукс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2022. - 128 с. : ил. – Текст: непосредственный. 12+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6324" y="948690"/>
            <a:ext cx="489654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latin typeface="Bookman Old Style" pitchFamily="18" charset="0"/>
                <a:cs typeface="David" pitchFamily="34" charset="-79"/>
              </a:rPr>
              <a:t>       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«Ляля (или всё-таки Лёля?) подарила ему на шестой день рождения пластикового </a:t>
            </a:r>
            <a:r>
              <a:rPr lang="ru-RU" sz="1500" i="1" dirty="0" err="1" smtClean="0">
                <a:latin typeface="Times New Roman" pitchFamily="18" charset="0"/>
                <a:cs typeface="Times New Roman" pitchFamily="18" charset="0"/>
              </a:rPr>
              <a:t>Бэтмена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 с отломанным плащом. Куда он потом делся? Потерялся вместе с дружбой? Как она вообще возникает? Про любовь с первого взгляда говорят все, про дружбу с первой встречи молчат. А с Димкой у них была именно такая. </a:t>
            </a:r>
          </a:p>
          <a:p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       Была, да сплыла. </a:t>
            </a:r>
            <a:r>
              <a:rPr lang="ru-RU" sz="1500" i="1" dirty="0" err="1" smtClean="0">
                <a:latin typeface="Times New Roman" pitchFamily="18" charset="0"/>
                <a:cs typeface="Times New Roman" pitchFamily="18" charset="0"/>
              </a:rPr>
              <a:t>Мессенджер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 Матвей проверял в фоновом режиме и уже привычно отмечал: сообщение не прочитано. И может, не будет прочитано никогда. Дружба с первого взгляда, оказывается, тоже заканчивается, как и любовь.</a:t>
            </a:r>
          </a:p>
          <a:p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       А ненависть? Сколько живёт ненависть с первого взгляда – такая, как Матвей испытывает к Магнето? А та, которая росла долго, исподволь – как у него с Максом </a:t>
            </a:r>
            <a:r>
              <a:rPr lang="ru-RU" sz="1500" i="1" dirty="0" err="1" smtClean="0">
                <a:latin typeface="Times New Roman" pitchFamily="18" charset="0"/>
                <a:cs typeface="Times New Roman" pitchFamily="18" charset="0"/>
              </a:rPr>
              <a:t>Раскатовым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? Наверняка долго. Может, эти обе ненависти умрут вместе с Матвеем, лет через сто или прямо сегодня ночью.</a:t>
            </a:r>
          </a:p>
          <a:p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       Вопросы теснились в голове, толкали изнутри острыми локтями то лоб, то затылок, то виски». </a:t>
            </a:r>
          </a:p>
          <a:p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Читать на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Книгуру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http://kniguru.info/korotkiy-spisok-desyatogo-sezona/vsem-vyiyti-iz-kadra-liliya-volkova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194458"/>
            <a:ext cx="573163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Лилия Волкова  «Всем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выйти из кадра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!» 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54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ля сотрудников\Desktop\cwlhg96d9x7mbga4idomgqj9xfdrbny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996905"/>
            <a:ext cx="3243439" cy="45811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-184644" y="5733256"/>
            <a:ext cx="40324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Соя, Антон Владимирович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Правильный робот Вася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/ Антон Соя ; рисунки: Сергей Гаврилов. - Москва :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Абрикобукс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2022. - 112 с. :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цв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ил. - (Детский почерк). – Текст: непосредственный. 6+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3928" y="1412776"/>
            <a:ext cx="482453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«Разработчик оказался с фантазией и вложил в Васину программу слишком много всего. Он так и говорил потом: "Я в него всю душу вложил! Вот и получился Вася очень умный, очень правильный, с чувством собственного достоинства, собственным мнением по любому вопросу и с обострённым чувством юмора«»</a:t>
            </a:r>
          </a:p>
          <a:p>
            <a:pPr fontAlgn="base"/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«Новость о том, что в школе появился настоящий робот, передалась среди учеников в столовой вместе с едой и разговорами воздушно-капельным путём, и теперь любопытные школьники, а в основном школьницы, бегали по коридорам и искали Васю».</a:t>
            </a:r>
            <a:br>
              <a:rPr lang="ru-RU" sz="15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«Вася не понимал, почему вдруг так сильно испортилось настроение. Ведь он сделал всё правильно. Раньше с ним такого не случалось. Ему было стыдно за свой подвиг, хотя одновременно он понимал, что по-другому поступить не мог. Откуда взялись эти странные чувства? Ведь он робот, машина!»</a:t>
            </a:r>
            <a:endParaRPr lang="ru-RU" sz="15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1580" y="188640"/>
            <a:ext cx="605278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Антон Соя «Правильный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робот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Вася»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237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ля сотрудников\Desktop\4c7ab5b8633edef2e2437a0edd3d5046.jpg"/>
          <p:cNvPicPr>
            <a:picLocks noChangeAspect="1" noChangeArrowheads="1"/>
          </p:cNvPicPr>
          <p:nvPr/>
        </p:nvPicPr>
        <p:blipFill>
          <a:blip r:embed="rId2" cstate="print"/>
          <a:srcRect l="15790" r="15789"/>
          <a:stretch>
            <a:fillRect/>
          </a:stretch>
        </p:blipFill>
        <p:spPr bwMode="auto">
          <a:xfrm>
            <a:off x="539552" y="980728"/>
            <a:ext cx="2956118" cy="432048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27655" y="5517232"/>
            <a:ext cx="349188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Ясинская, Марина Леонидовна. Восьмирье.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Кн. 1.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32 августа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/ Марина Ясинская ; художник Татьяна Петровска. - Москва : Абрикобукс, 2021. - 160 с. : цв. ил. – 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Текст: непосредственный. 6+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20" y="1223749"/>
            <a:ext cx="511256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« - Но вы говорили, что у вас приют для бездомных, - медленно произнесла Вика. – Получается, все эти мечты заблудились и потеряли своих хозяев?</a:t>
            </a:r>
          </a:p>
          <a:p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        - Нет, - печально покачал головой </a:t>
            </a:r>
            <a:r>
              <a:rPr lang="ru-RU" sz="1500" i="1" dirty="0" err="1" smtClean="0">
                <a:latin typeface="Times New Roman" pitchFamily="18" charset="0"/>
                <a:cs typeface="Times New Roman" pitchFamily="18" charset="0"/>
              </a:rPr>
              <a:t>майстр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 Ниле. – Это заброшенные мечты. Мечты, от которых люди отказались.</a:t>
            </a:r>
          </a:p>
          <a:p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        - И вы их подбираете?</a:t>
            </a:r>
          </a:p>
          <a:p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        -  Да. Жалко их. Бродят как неприкаянные, не понимают, что с ними так…</a:t>
            </a:r>
          </a:p>
          <a:p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        К Вике подошла вчерашняя золотистая мечта и потёрлась о ноги.</a:t>
            </a:r>
          </a:p>
          <a:p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        - И что вы с ними делаете?</a:t>
            </a:r>
          </a:p>
          <a:p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         - Забочусь. И по мере возможности пристраиваю в хорошие руки. Порой ко мне даже специально приходят, чтобы выбрать себе мечту. А иногда случается и наоборот: мечта находит себе нового хозяина». </a:t>
            </a:r>
            <a:endParaRPr lang="ru-RU" sz="15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43808" y="188640"/>
            <a:ext cx="464755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Марина Ясинская «Восьмирье» 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386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93022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 издательство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«С 2009 года мы издаем книги на сложные темы, открыто говорим об инклюзии, войне, непонимании в семье, проживании психической травмы, потерях, ощущении собственной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инаковости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о других трудных темах. О тех вещах, которые так или иначе случаются, но публично если и артикулируются вообще, то с большими условностями».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Библиотека\Desktop\pic_153184322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76872"/>
            <a:ext cx="7267107" cy="439603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452320" y="171198"/>
            <a:ext cx="1473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 лет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516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3600400" cy="1571774"/>
          </a:xfrm>
        </p:spPr>
        <p:txBody>
          <a:bodyPr>
            <a:noAutofit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Муате, Давид. Проект "Новая Земля" 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/ Давид Муате; перевод с французского Натальи Ключарёвой. - Москва: КомпасГид, 2021. - 280 с. – Текст: непосредственный. 12+</a:t>
            </a:r>
            <a:endParaRPr lang="ru-RU" sz="1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23928" y="1844824"/>
            <a:ext cx="4968552" cy="2337123"/>
          </a:xfrm>
        </p:spPr>
        <p:txBody>
          <a:bodyPr>
            <a:normAutofit/>
          </a:bodyPr>
          <a:lstStyle/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Нищета – это яд замедленного действия, который не даёт цветам распускаться. Её чёрная тень губит надежды и лишает людей способности мечтать о лучшем будущем. Нищета </a:t>
            </a:r>
            <a:r>
              <a:rPr lang="ru-RU" sz="2200" i="1" dirty="0" smtClean="0"/>
              <a:t>– 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это предместье смерти».</a:t>
            </a:r>
            <a:endParaRPr lang="ru-RU" sz="2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Библиотека\Desktop\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2642247" cy="396958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Прямоугольник 2"/>
          <p:cNvSpPr/>
          <p:nvPr/>
        </p:nvSpPr>
        <p:spPr>
          <a:xfrm>
            <a:off x="2483768" y="404664"/>
            <a:ext cx="539679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Давид Муате «Проект  «Новая Земля»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48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653136"/>
            <a:ext cx="3240360" cy="2016224"/>
          </a:xfrm>
        </p:spPr>
        <p:txBody>
          <a:bodyPr>
            <a:noAutofit/>
          </a:bodyPr>
          <a:lstStyle/>
          <a:p>
            <a:r>
              <a:rPr lang="ru-RU" sz="1700" dirty="0" smtClean="0"/>
              <a:t/>
            </a:r>
            <a:br>
              <a:rPr lang="ru-RU" sz="1700" dirty="0" smtClean="0"/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Кузнецова, Юлия Никитична Дом П: 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[повесть] / Юлия Кузнецова; рисунки Ольги Громовой. - 4-е издание, </a:t>
            </a:r>
            <a:r>
              <a:rPr lang="ru-RU" sz="1200" b="0" dirty="0" err="1" smtClean="0">
                <a:latin typeface="Times New Roman" pitchFamily="18" charset="0"/>
                <a:cs typeface="Times New Roman" pitchFamily="18" charset="0"/>
              </a:rPr>
              <a:t>редизайн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. - Москва: КомпасГид, 2021. - 320 с. : ил. – Текс: непосредственный. 12+</a:t>
            </a:r>
            <a:endParaRPr lang="ru-RU" sz="1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08791" y="1844824"/>
            <a:ext cx="4824536" cy="2337123"/>
          </a:xfrm>
        </p:spPr>
        <p:txBody>
          <a:bodyPr>
            <a:normAutofit fontScale="92500"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«— Обязательно! – пообещала бабушка Женя, вложив в свой голос все остатки бодрости, которые могла собрать внутри себя. На самом деле ей хотелось плакать».</a:t>
            </a:r>
            <a:br>
              <a:rPr lang="ru-RU" sz="240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Библиотека\Desktop\43b5991a_e60e_11ee_a7a2_00155d08020a_f15ac872_e7d3_11ee_a7a2_00155d08020a.resiz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291" y="1124744"/>
            <a:ext cx="2880321" cy="42566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Прямоугольник 2"/>
          <p:cNvSpPr/>
          <p:nvPr/>
        </p:nvSpPr>
        <p:spPr>
          <a:xfrm>
            <a:off x="3576612" y="138554"/>
            <a:ext cx="376878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Юлия Кузнецова «Дом П»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1409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2020</Words>
  <Application>Microsoft Office PowerPoint</Application>
  <PresentationFormat>Экран (4:3)</PresentationFormat>
  <Paragraphs>155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 Издательства–юбиляры 2024 года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Про издательство  «С 2009 года мы издаем книги на сложные темы, открыто говорим об инклюзии, войне, непонимании в семье, проживании психической травмы, потерях, ощущении собственной инаковости и о других трудных темах. О тех вещах, которые так или иначе случаются, но публично если и артикулируются вообще, то с большими условностями». </vt:lpstr>
      <vt:lpstr>   Муате, Давид. Проект "Новая Земля" / Давид Муате; перевод с французского Натальи Ключарёвой. - Москва: КомпасГид, 2021. - 280 с. – Текст: непосредственный. 12+</vt:lpstr>
      <vt:lpstr> Кузнецова, Юлия Никитична Дом П: [повесть] / Юлия Кузнецова; рисунки Ольги Громовой. - 4-е издание, редизайн. - Москва: КомпасГид, 2021. - 320 с. : ил. – Текс: непосредственный. 12+</vt:lpstr>
      <vt:lpstr> Рудашевский, Евгений Всеволодович. Истукан. Том 1 / Евгений Рудашевский ; [иллюстрации Маргариты Чечулиной]. - Москва : КомпасГид, 2022. - 304 с. : ил. – Текст: непосредственный. 12+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Элисабет Хелланд Ларсен  </vt:lpstr>
      <vt:lpstr>Презентация PowerPoint</vt:lpstr>
      <vt:lpstr>Презентация PowerPoint</vt:lpstr>
      <vt:lpstr>Презентация PowerPoint</vt:lpstr>
      <vt:lpstr>Презентация PowerPoint</vt:lpstr>
      <vt:lpstr>Сайт издательства https://www.nastyainikita.ru/o_nas </vt:lpstr>
      <vt:lpstr>Дмитрий  Пентегов «Технические сказки» https://www.nastyainikita.ru/read/?book=21361 </vt:lpstr>
      <vt:lpstr>Юлия Иванова «Добрый дом для собак» https://www.nastyainikita.ru/read/?book=21562 </vt:lpstr>
      <vt:lpstr>Дина Артёмкина «Эволюция вещей» https://www.nastyainikita.ru/read/?book=22219  </vt:lpstr>
      <vt:lpstr>Юлия Егорова «Необычные дома Москвы» https://www.nastyainikita.ru/read/?book=19643  </vt:lpstr>
      <vt:lpstr>Хельга Патаки «Зубная книжка» https://www.nastyainikita.ru/read/?book=21881 </vt:lpstr>
      <vt:lpstr>Выставки книг издательств в библиотеке (в День библиографии)</vt:lpstr>
      <vt:lpstr>ПроДетЛит https://prodetlit.ru/index.php/Категория:Издательства </vt:lpstr>
      <vt:lpstr>Встретимся в мае</vt:lpstr>
      <vt:lpstr> Издательства–юбиляры 2024 года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Издательства – юбиляры 2024 года </dc:title>
  <dc:creator>Хомицкая Любовь Николаевна</dc:creator>
  <cp:lastModifiedBy>Хомицкая Любовь Николаевна</cp:lastModifiedBy>
  <cp:revision>51</cp:revision>
  <cp:lastPrinted>2024-04-25T10:25:17Z</cp:lastPrinted>
  <dcterms:created xsi:type="dcterms:W3CDTF">2024-04-15T09:08:38Z</dcterms:created>
  <dcterms:modified xsi:type="dcterms:W3CDTF">2024-04-27T02:30:19Z</dcterms:modified>
</cp:coreProperties>
</file>