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5"/>
  </p:handoutMasterIdLst>
  <p:sldIdLst>
    <p:sldId id="256" r:id="rId2"/>
    <p:sldId id="264" r:id="rId3"/>
    <p:sldId id="271" r:id="rId4"/>
    <p:sldId id="268" r:id="rId5"/>
    <p:sldId id="267" r:id="rId6"/>
    <p:sldId id="266" r:id="rId7"/>
    <p:sldId id="273" r:id="rId8"/>
    <p:sldId id="274" r:id="rId9"/>
    <p:sldId id="272" r:id="rId10"/>
    <p:sldId id="276" r:id="rId11"/>
    <p:sldId id="277" r:id="rId12"/>
    <p:sldId id="278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3187"/>
    <a:srgbClr val="B2220A"/>
    <a:srgbClr val="F5644C"/>
    <a:srgbClr val="5B84E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595" autoAdjust="0"/>
  </p:normalViewPr>
  <p:slideViewPr>
    <p:cSldViewPr snapToGrid="0">
      <p:cViewPr varScale="1">
        <p:scale>
          <a:sx n="80" d="100"/>
          <a:sy n="80" d="100"/>
        </p:scale>
        <p:origin x="-96" y="-5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012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25A0E-F492-4287-B915-30518AAB5053}" type="datetimeFigureOut">
              <a:rPr lang="ru-RU" smtClean="0"/>
              <a:pPr/>
              <a:t>28.07.2023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9305F-689B-499F-BAC0-30A23305BA2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C1B95B2-A95D-D201-AFF1-7ED6EA4E38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2E5C64-7C0A-9DE4-19D2-748CFB4E44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1816" y="320184"/>
            <a:ext cx="6188365" cy="2684892"/>
          </a:xfrm>
        </p:spPr>
        <p:txBody>
          <a:bodyPr anchor="b">
            <a:normAutofit/>
          </a:bodyPr>
          <a:lstStyle>
            <a:lvl1pPr algn="ctr">
              <a:defRPr sz="7200" b="1"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x-none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1F2551F-6158-2508-10F5-164DBEA10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1816" y="3140224"/>
            <a:ext cx="6188365" cy="1071554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B2220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x-none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A67A9DC-16CE-2F48-D411-F90ECBBD3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x-none" smtClean="0"/>
              <a:pPr/>
              <a:t>28.07.2023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15517AB-C880-05F1-B457-350443643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4A65AED-40F6-2F0E-FB5A-BE748E81B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862573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BB14D8-F247-41E0-D377-6BB8842FA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530AF41-2C56-404E-F13A-824A8887BD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46E2EF0-B45A-BE32-57B6-B1347AAD9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x-none" smtClean="0"/>
              <a:pPr/>
              <a:t>28.07.2023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616F66E-C556-E3B8-7B31-0FD54123F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1E39993-4E2D-BBA4-D639-CB640F79A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913045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06B065BA-F926-5FD0-5678-DF6BAD051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813FEBE-2FEA-66F0-637A-45BA948359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98A7CE6-3990-98D5-3432-3042FAD3D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x-none" smtClean="0"/>
              <a:pPr/>
              <a:t>28.07.2023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1DACD99-FA7A-EA70-8C22-2279E4CD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237D339-F955-C2BA-0A0A-7B9E519C5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58161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39B040-B387-1CAC-325D-18764E344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34A5386-C660-E45B-44C4-43AB1595C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043E344-205E-671F-AF2C-E1B54717F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x-none" smtClean="0"/>
              <a:pPr/>
              <a:t>28.07.2023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DEE1867-8F8B-BFF3-CC0C-026B575F3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C512D5F-4C12-1F43-1F33-C9A65A386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838545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98C02A-A011-1173-B82B-E54B0F7A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68B7844-FAC2-9C7E-7FC9-0D4720889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9F37676-FB92-8060-5879-C06AA16D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x-none" smtClean="0"/>
              <a:pPr/>
              <a:t>28.07.2023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4CCDCDE-4F03-2AB2-2F25-32C144C10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B0F9D81-62AE-6AA0-7125-BB15C5B32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641419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F3D062-4425-9D60-8860-52D778891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CF1E99D-ADFD-F3BB-8C51-492941D099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97EF27E-A528-0BC6-27A5-DC9B594EE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EDAC4A9-3E73-AD92-7B86-05A1A862F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x-none" smtClean="0"/>
              <a:pPr/>
              <a:t>28.07.2023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6DA6579-D497-3F7E-E4C0-6DF21BBD3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C010233-4FE4-9507-8C5D-00E07611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992082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EE4343-2D39-2A67-F5CE-DAB69296D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60264FF-12C9-1576-6585-BD872E875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853080B-9435-C377-D8D2-9EF982CC6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5C746C8-1D45-9982-DAC9-809C2177C3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547FBD6-3F82-4ECD-55A4-21ABF61B56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1B60F596-5724-1000-BF04-1356D13D1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x-none" smtClean="0"/>
              <a:pPr/>
              <a:t>28.07.2023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63BF29E-1967-2D5B-F360-095290C65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FE94024-10EB-8E88-A180-DEEE73E83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487250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7F7E27-131A-C1A8-7E9F-5D12D7A72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D1BDBAA-B2A3-13F9-3EAD-FF8CC6F8F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x-none" smtClean="0"/>
              <a:pPr/>
              <a:t>28.07.2023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CAFB9A4-76A8-0A34-E74D-9B691C5E3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8184BE3-03E7-060D-3855-36E671AB6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938967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CC6ACB9-A759-9B7D-8A23-B7C1F1247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x-none" smtClean="0"/>
              <a:pPr/>
              <a:t>28.07.2023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C554224-1FFB-E129-775C-5B80F84C0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FD37E5B-B512-BA59-8077-986615987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47406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05C690-56A1-B502-1BE4-91C1FF167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C8ECEB9-3575-7275-55A4-D5E4FA764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DA71A8D-F1E6-5842-A870-DDCE63B96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8A8E596-85AF-62E4-B613-990663CC9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x-none" smtClean="0"/>
              <a:pPr/>
              <a:t>28.07.2023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F2EA5A0-15D6-3596-E59E-783FFADE3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97E598C-17E3-A727-DD78-E9AA793F3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955427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908C2F-0CAA-C674-6E6C-B1662325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F513C53-054C-2F1E-26CA-8C8D73DA02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B6E5D19-1074-F7E1-9CAA-9AC3BE713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0070542-28BA-C4AE-D59D-83DF59CD4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x-none" smtClean="0"/>
              <a:pPr/>
              <a:t>28.07.2023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D2747B3-E881-7CE4-EA4C-12CF33308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1044392-C8A2-346F-B842-4696A1D76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095706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9A00F3D-1198-7FB6-6AD0-E1BE3356C18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974F1F-D43E-933E-020D-1AA065D05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6" y="365126"/>
            <a:ext cx="10515600" cy="410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x-none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C5AF68E-BFC0-624F-412A-19607A85C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5231973-D871-0356-AFEB-F078BEE819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DD822-E1D6-4A37-BD16-9B04252F3360}" type="datetimeFigureOut">
              <a:rPr lang="x-none" smtClean="0"/>
              <a:pPr/>
              <a:t>28.07.2023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B69EF2B-0101-C21C-E784-DB1DB6DAD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689B8C0-9231-7967-3808-B3180809E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768D9-33DA-4284-A555-419477651C2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39526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BF5D1A-91C3-BC2B-D724-3DC1FE7C2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1917" y="522065"/>
            <a:ext cx="9108374" cy="2684892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+mn-lt"/>
              </a:rPr>
              <a:t>Читаем </a:t>
            </a:r>
            <a:br>
              <a:rPr lang="ru-RU" sz="4800" dirty="0" smtClean="0">
                <a:latin typeface="+mn-lt"/>
              </a:rPr>
            </a:br>
            <a:r>
              <a:rPr lang="ru-RU" sz="4800" dirty="0" smtClean="0">
                <a:latin typeface="+mn-lt"/>
              </a:rPr>
              <a:t>научно-познавательные </a:t>
            </a:r>
            <a:br>
              <a:rPr lang="ru-RU" sz="4800" dirty="0" smtClean="0">
                <a:latin typeface="+mn-lt"/>
              </a:rPr>
            </a:br>
            <a:r>
              <a:rPr lang="ru-RU" sz="4800" dirty="0" smtClean="0">
                <a:latin typeface="+mn-lt"/>
              </a:rPr>
              <a:t>книги</a:t>
            </a:r>
            <a:endParaRPr lang="x-none" sz="4800" dirty="0">
              <a:latin typeface="+mn-l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45E01B3-1674-46D6-2B01-9D901018A9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427629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1" y="606709"/>
            <a:ext cx="3386484" cy="4993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572000" y="859482"/>
            <a:ext cx="6591301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Янкелевич, Анна. Королевство насекомых : интерактивная книга с окошками о жизни муравьёв, ос и пчёл / Анна Янкелевич ; [иллюстратор]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Изабель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Симлер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; перевод с французского Виктории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Бачевской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- Москва : Манн, Иванов и Фербер, 2022. - 57 с. :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цв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ил. - (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Wow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!. Вот это да!). – Текст: непосредственный. 6+.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72075" y="3047999"/>
            <a:ext cx="53625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j-lt"/>
                <a:cs typeface="Arial" pitchFamily="34" charset="0"/>
              </a:rPr>
              <a:t>- 40 окошек.</a:t>
            </a:r>
          </a:p>
          <a:p>
            <a:r>
              <a:rPr lang="ru-RU" sz="2000" dirty="0" smtClean="0">
                <a:latin typeface="+mj-lt"/>
                <a:cs typeface="Arial" pitchFamily="34" charset="0"/>
              </a:rPr>
              <a:t>- Детальные иллюстрации, которые помогут лучше понять устройство миниатюрных миров.</a:t>
            </a:r>
          </a:p>
          <a:p>
            <a:r>
              <a:rPr lang="ru-RU" sz="2000" dirty="0" smtClean="0">
                <a:latin typeface="+mj-lt"/>
                <a:cs typeface="Arial" pitchFamily="34" charset="0"/>
              </a:rPr>
              <a:t>- Поразительные факты об общественных насекомых.</a:t>
            </a:r>
            <a:endParaRPr lang="ru-RU" sz="2000" dirty="0"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xn--80aaph2avkn4e.xn--p1ai/wa-data/public/shop/products/52/59/135952/images/295989/295989.9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3451" y="1809750"/>
            <a:ext cx="5321174" cy="3829051"/>
          </a:xfrm>
          <a:prstGeom prst="rect">
            <a:avLst/>
          </a:prstGeom>
          <a:noFill/>
        </p:spPr>
      </p:pic>
      <p:sp>
        <p:nvSpPr>
          <p:cNvPr id="1028" name="AutoShape 4" descr="https://belavrana.com/upload/iblock/292/nimii0fx9nhye8jnzrbxclnb75if878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4443" y="822569"/>
            <a:ext cx="5129133" cy="3454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5141398" y="599953"/>
            <a:ext cx="615315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Дубровский, Андрей Владимирович. История оружия. Древний мир / Андрей Дубровский ; [художник]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Капыч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- Москва : Пешком в историю, 2022. - 124 с. :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цв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ил. - (Мировая история).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– Текст: непосредственный. 12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+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1" name="AutoShape 3" descr="История оружия. Древний ми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0837" y="613691"/>
            <a:ext cx="3841299" cy="4996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619626" y="2446937"/>
            <a:ext cx="58483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+mj-lt"/>
                <a:cs typeface="Arial" pitchFamily="34" charset="0"/>
              </a:rPr>
              <a:t>-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+mj-lt"/>
                <a:cs typeface="Arial" pitchFamily="34" charset="0"/>
              </a:rPr>
              <a:t>Тактики и стратегии, характерные для цивилизаций древности — Месопотамии, Египта, Греции, Рима, Карфагена и других.</a:t>
            </a:r>
          </a:p>
          <a:p>
            <a:r>
              <a:rPr lang="ru-RU" dirty="0" smtClean="0">
                <a:latin typeface="+mj-lt"/>
                <a:cs typeface="Arial" pitchFamily="34" charset="0"/>
              </a:rPr>
              <a:t> - Основные виды оружия и обмундирования, типы построения войск и  важные для Древнего мира военные ранги. </a:t>
            </a:r>
            <a:endParaRPr lang="ru-RU" dirty="0"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6092" y="1733550"/>
            <a:ext cx="6114458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 descr="https://img1.labirint.ru/rcimg/041100b2e80e1e79418132a460520cee/1920x1080/books86/859489/ph_01.jpg?16524519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22" y="367901"/>
            <a:ext cx="5709898" cy="36992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3889" y="1905000"/>
            <a:ext cx="5707135" cy="358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026" y="695326"/>
            <a:ext cx="6085526" cy="36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8214" y="533400"/>
            <a:ext cx="3328608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4772025" y="654134"/>
            <a:ext cx="6886575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Саймонс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Рут. Как устроен космос : [интерактивная книга с клапанами] / [автор текста Рут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Саймонс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] ; иллюстратор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Гил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Армстронг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; [перевод с английского Дарьи Смирновой]. - Москва : Манн, Иванов и Фербер, 2022. - 22 с. :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цв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ил. - (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Wow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!. Вот это да!).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– Текст: непосредственный. 0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+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43500" y="2563708"/>
            <a:ext cx="6448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 Большой формат.</a:t>
            </a:r>
          </a:p>
          <a:p>
            <a:r>
              <a:rPr lang="ru-RU" dirty="0" smtClean="0"/>
              <a:t>- Интерактивные элементы: резные картонные страницы, многослойные иллюстрации, большие и маленькие клапаны.</a:t>
            </a:r>
          </a:p>
          <a:p>
            <a:r>
              <a:rPr lang="ru-RU" dirty="0" smtClean="0"/>
              <a:t>- Новые знания о космосе в увлекательном формате.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sun9-60.userapi.com/impg/Yl_VUuHAa7tzEjpOmz_2vlV5NT4_k3aUzqnHcw/nV2H7P0tY_g.jpg?size=1280x960&amp;quality=96&amp;sign=8d8038201b134848981358f50d9beb7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" y="373855"/>
            <a:ext cx="5851526" cy="4388645"/>
          </a:xfrm>
          <a:prstGeom prst="rect">
            <a:avLst/>
          </a:prstGeom>
          <a:noFill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1535" y="1833562"/>
            <a:ext cx="5223739" cy="3882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6833" y="685800"/>
            <a:ext cx="3485910" cy="475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4667250" y="710744"/>
            <a:ext cx="6848475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Молюков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Фёдор. 100 вопросов от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Чевостика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о космосе, физике, технике, природе и человеке / Фёдор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Молюков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; иллюстратор Александра Балашова. - 2-е издание. - Москва : Манн, Иванов и Фербер, 2022. - 96 с. :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цв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ил. - (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Чевостик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). - : Сто вопросов от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Чевостика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– Текст: непосредственный. 6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+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https://img1.labirint.ru/rcimg/9203d91c8198b7381205e22d6f45c039/1920x1080/books81/802863/ph_01.jpg?16257509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30298">
            <a:off x="8505825" y="3442289"/>
            <a:ext cx="3191348" cy="202506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105399" y="2691110"/>
            <a:ext cx="32480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+mj-lt"/>
                <a:cs typeface="Arial" pitchFamily="34" charset="0"/>
              </a:rPr>
              <a:t>- 100 ответов на самые удивительные детские вопросы.</a:t>
            </a:r>
          </a:p>
          <a:p>
            <a:r>
              <a:rPr lang="ru-RU" dirty="0" smtClean="0">
                <a:latin typeface="+mj-lt"/>
                <a:cs typeface="Arial" pitchFamily="34" charset="0"/>
              </a:rPr>
              <a:t>- Весёлый познавательный досуг для всей семьи.</a:t>
            </a:r>
          </a:p>
          <a:p>
            <a:r>
              <a:rPr lang="ru-RU" smtClean="0">
                <a:latin typeface="+mj-lt"/>
                <a:cs typeface="Arial" pitchFamily="34" charset="0"/>
              </a:rPr>
              <a:t>- Смешные </a:t>
            </a:r>
            <a:r>
              <a:rPr lang="ru-RU" dirty="0" smtClean="0">
                <a:latin typeface="+mj-lt"/>
                <a:cs typeface="Arial" pitchFamily="34" charset="0"/>
              </a:rPr>
              <a:t>рисунки на серьезные темы.</a:t>
            </a:r>
            <a:endParaRPr lang="ru-RU" dirty="0"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https://img1.labirint.ru/rcimg/4f4bfff88c6549a9e2fcfc1f03c31c7d/1920x1080/books81/802863/ph_04.jpg?16257509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440086"/>
            <a:ext cx="6946900" cy="4408139"/>
          </a:xfrm>
          <a:prstGeom prst="rect">
            <a:avLst/>
          </a:prstGeom>
          <a:noFill/>
        </p:spPr>
      </p:pic>
      <p:pic>
        <p:nvPicPr>
          <p:cNvPr id="26630" name="Picture 6" descr="https://img1.labirint.ru/rcimg/0ce756b79fab8e6f0f849d176eebee92/1920x1080/books81/802863/ph_03.jpg?16257509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8325" y="2952750"/>
            <a:ext cx="6096000" cy="33623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5540" y="544037"/>
            <a:ext cx="3180565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4629150" y="523874"/>
            <a:ext cx="69437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Молюков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Фёдор. Весёлые опыты по физике / Фёдор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Молюков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; иллюстратор Александра Балашова. - Москва : Манн, Иванов и Фербер, 2022. - 64 с. :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цв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ил. - (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Чевостик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).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– Текст: непосредственный. 0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+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8275" y="2019300"/>
            <a:ext cx="6096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Каждый опыт начинается с простой ситуации: пролил сок, посмотрел на фокусы, нырнул под воду. Оказывается, что физика повсюду, и с ней можно познакомиться, поставив эксперименты!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86375" y="3333750"/>
            <a:ext cx="61912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- Законы физики в игровой форме с любимым героем.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- Простые физические опыты, которые легко повторить в домашних условиях.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- Непостоянный гвоздик, космическое ведро и растущие кристаллы.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7351" y="700645"/>
            <a:ext cx="5925456" cy="1223159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+mn-lt"/>
              </a:rPr>
              <a:t>Полякова, Дарья. 118 элементов, или Как люди, созданные из клеток, разобрались в мире, созданном из атомов / текст Дарьи Поляковой ; иллюстрации Виктории Стеблевой. - Москва : </a:t>
            </a:r>
            <a:r>
              <a:rPr lang="ru-RU" sz="1800" b="1" dirty="0" err="1" smtClean="0">
                <a:latin typeface="+mn-lt"/>
              </a:rPr>
              <a:t>Абраказябра</a:t>
            </a:r>
            <a:r>
              <a:rPr lang="ru-RU" sz="1800" b="1" dirty="0" smtClean="0">
                <a:latin typeface="+mn-lt"/>
              </a:rPr>
              <a:t>, 2022. – </a:t>
            </a:r>
            <a:br>
              <a:rPr lang="ru-RU" sz="1800" b="1" dirty="0" smtClean="0">
                <a:latin typeface="+mn-lt"/>
              </a:rPr>
            </a:br>
            <a:r>
              <a:rPr lang="ru-RU" sz="1800" b="1" dirty="0" smtClean="0">
                <a:latin typeface="+mn-lt"/>
              </a:rPr>
              <a:t>72 с. : </a:t>
            </a:r>
            <a:r>
              <a:rPr lang="ru-RU" sz="1800" b="1" dirty="0" err="1" smtClean="0">
                <a:latin typeface="+mn-lt"/>
              </a:rPr>
              <a:t>цв</a:t>
            </a:r>
            <a:r>
              <a:rPr lang="ru-RU" sz="1800" b="1" dirty="0" smtClean="0">
                <a:latin typeface="+mn-lt"/>
              </a:rPr>
              <a:t>. ил. - (Зачем учиться?). – Текст: непосредственный. 0+</a:t>
            </a:r>
            <a:br>
              <a:rPr lang="ru-RU" sz="1800" b="1" dirty="0" smtClean="0">
                <a:latin typeface="+mn-lt"/>
              </a:rPr>
            </a:br>
            <a:endParaRPr lang="ru-RU" sz="1800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72644" y="2122507"/>
            <a:ext cx="5748647" cy="3518271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latin typeface="+mj-lt"/>
              </a:rPr>
              <a:t>Увлекательный рассказ о том, из чего сделана Вселенная и мы с вами.</a:t>
            </a:r>
          </a:p>
          <a:p>
            <a:r>
              <a:rPr lang="ru-RU" sz="2000" dirty="0" smtClean="0">
                <a:latin typeface="+mj-lt"/>
              </a:rPr>
              <a:t>Максимально понятная для ребёнка база для знакомства с основными </a:t>
            </a:r>
            <a:r>
              <a:rPr lang="ru-RU" sz="2000" dirty="0" err="1" smtClean="0">
                <a:latin typeface="+mj-lt"/>
              </a:rPr>
              <a:t>физичесикими</a:t>
            </a:r>
            <a:r>
              <a:rPr lang="ru-RU" sz="2000" dirty="0" smtClean="0">
                <a:latin typeface="+mj-lt"/>
              </a:rPr>
              <a:t> и химическими законами физики и химии.</a:t>
            </a:r>
          </a:p>
          <a:p>
            <a:r>
              <a:rPr lang="ru-RU" sz="2000" dirty="0" smtClean="0">
                <a:latin typeface="+mj-lt"/>
              </a:rPr>
              <a:t>Научный юмор и забавные иллюстрации!</a:t>
            </a:r>
          </a:p>
          <a:p>
            <a:r>
              <a:rPr lang="ru-RU" sz="2000" dirty="0" smtClean="0">
                <a:latin typeface="+mj-lt"/>
              </a:rPr>
              <a:t>Большая иллюстрированная таблица Менделеева помимо названий химических элементов включает сферы их применения.</a:t>
            </a:r>
          </a:p>
          <a:p>
            <a:r>
              <a:rPr lang="ru-RU" sz="2000" dirty="0" smtClean="0">
                <a:latin typeface="+mj-lt"/>
              </a:rPr>
              <a:t>Простые и классные эксперименты по химии и физике.</a:t>
            </a:r>
            <a:endParaRPr lang="ru-RU" sz="2000" dirty="0">
              <a:latin typeface="+mj-lt"/>
            </a:endParaRPr>
          </a:p>
        </p:txBody>
      </p:sp>
      <p:pic>
        <p:nvPicPr>
          <p:cNvPr id="8194" name="Picture 2" descr="https://sun9-18.userapi.com/impg/GvnyrQZn7N_taE0bCucJgCNHyxAqqj_qYqvUeg/g1HFvxaX_6k.jpg?size=723x906&amp;quality=95&amp;sign=5abcecfd9c260d05bb0b1776e7e49d7f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517" y="363723"/>
            <a:ext cx="3566764" cy="4469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img1.labirint.ru/rcimg/a20d139d670450b6ae0878384f78bb25/1920x1080/books87/863481/ph_01.jpg?16885599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6324" y="292099"/>
            <a:ext cx="10134601" cy="543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Елена Ульева - Путешествие по странам. Энциклопедия для малышей в сказках обложка книг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3300" y="657225"/>
            <a:ext cx="3624643" cy="475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4702752" y="691991"/>
            <a:ext cx="7239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Ульева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Елена Александровна.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Путешествие по странам : энциклопедия для малышей в сказках / Елена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Ульева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; [художник Татьяна Ким]. - 5-е издание. - Ростов-на-Дону : Феникс : Феникс-Премьер, 2022. - 80 с. :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цв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ил. - (Моя первая книжка).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– Текст: непосредственный. 0+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52726" y="2459554"/>
            <a:ext cx="65627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Захватывающее путешествие по странам мира, вместе с девочкой Таей, которая отправляется в большую кругосветку - посетит разные континенты, прогуляется по улочкам известных городов, познакомится с представителями различных культур и народов! 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Герои исследуют нашу планету, знакомятся их с необычными памятниками и удивительными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традициями.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img2.labirint.ru/rcimg/9bc784de34ccb72945390761deebd9f3/1920x1080/books72/719414/ph_01.jpg?15709047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4125" y="658091"/>
            <a:ext cx="3851275" cy="5056909"/>
          </a:xfrm>
          <a:prstGeom prst="rect">
            <a:avLst/>
          </a:prstGeom>
          <a:noFill/>
        </p:spPr>
      </p:pic>
      <p:pic>
        <p:nvPicPr>
          <p:cNvPr id="28676" name="Picture 4" descr="https://img2.labirint.ru/rcimg/ecb6730f40852bf0f66e39e5125a1bbd/1920x1080/books72/719414/ph_02.jpg?15709047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1455" y="657225"/>
            <a:ext cx="3846495" cy="50387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/>
              <a:t>Благодарим за внимание!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2000" dirty="0" smtClean="0"/>
              <a:t>Красноярская краевая детская библиотека, 31 июля, 2023 г.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3601" y="498764"/>
            <a:ext cx="5925456" cy="1223159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Корнеев, Сергей. Математика, или Что общего между капустой, секретным шифром и картинной галереей / текст Сергея Корнеева ; иллюстрации Натальи Карповой. - Москва : </a:t>
            </a:r>
            <a:r>
              <a:rPr lang="ru-RU" sz="1800" b="1" dirty="0" err="1" smtClean="0"/>
              <a:t>Абраказябра</a:t>
            </a:r>
            <a:r>
              <a:rPr lang="ru-RU" sz="1800" b="1" dirty="0" smtClean="0"/>
              <a:t>, 2021. - 72 с. : </a:t>
            </a:r>
            <a:r>
              <a:rPr lang="ru-RU" sz="1800" b="1" dirty="0" err="1" smtClean="0"/>
              <a:t>цв</a:t>
            </a:r>
            <a:r>
              <a:rPr lang="ru-RU" sz="1800" b="1" dirty="0" smtClean="0"/>
              <a:t>. ил. - (Зачем учиться?). – Текст: непосредственный.  0+</a:t>
            </a:r>
            <a:r>
              <a:rPr lang="ru-RU" sz="1800" b="1" dirty="0" smtClean="0">
                <a:latin typeface="+mn-lt"/>
              </a:rPr>
              <a:t/>
            </a:r>
            <a:br>
              <a:rPr lang="ru-RU" sz="1800" b="1" dirty="0" smtClean="0">
                <a:latin typeface="+mn-lt"/>
              </a:rPr>
            </a:br>
            <a:endParaRPr lang="ru-RU" sz="1800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60769" y="1813749"/>
            <a:ext cx="6472052" cy="3518271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+mj-lt"/>
              </a:rPr>
              <a:t>Книга найдёт чем удивить и тех, кто не дружен с математикой, и тех, кто любит её.</a:t>
            </a:r>
          </a:p>
          <a:p>
            <a:r>
              <a:rPr lang="ru-RU" sz="2000" dirty="0" smtClean="0">
                <a:latin typeface="+mj-lt"/>
              </a:rPr>
              <a:t>Любопытные исторические факты, помогающие увидеть магию математики там, где чисел и формул вроде бы и быть не должно.</a:t>
            </a:r>
          </a:p>
          <a:p>
            <a:r>
              <a:rPr lang="ru-RU" sz="2000" dirty="0" smtClean="0">
                <a:latin typeface="+mj-lt"/>
              </a:rPr>
              <a:t>Увлекательные задания и игры.</a:t>
            </a:r>
          </a:p>
          <a:p>
            <a:pPr>
              <a:lnSpc>
                <a:spcPct val="100000"/>
              </a:lnSpc>
              <a:buNone/>
            </a:pPr>
            <a:endParaRPr lang="ru-RU" sz="2000" dirty="0" smtClean="0">
              <a:latin typeface="+mj-lt"/>
            </a:endParaRPr>
          </a:p>
          <a:p>
            <a:pPr>
              <a:buNone/>
            </a:pPr>
            <a:r>
              <a:rPr lang="ru-RU" sz="2000" b="1" i="1" dirty="0" smtClean="0">
                <a:latin typeface="+mj-lt"/>
              </a:rPr>
              <a:t>Математика – это не страшно, а страшно интересно!</a:t>
            </a:r>
          </a:p>
        </p:txBody>
      </p:sp>
      <p:pic>
        <p:nvPicPr>
          <p:cNvPr id="1027" name="Picture 3" descr="https://xn--80aajayidguh5b.xn--p1ai/images/prodacts/sourse/1044/1044280_matematika-ili-chto-obschego-mezhdu-kapustoj-sekretnym-shifrom-i-kartinnoj-galereej-abrakazjab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963" y="408322"/>
            <a:ext cx="3905785" cy="4944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3273" y="498763"/>
            <a:ext cx="5973286" cy="1413165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Уитни, Дэвид. Учимся создавать сайты, приложения и игры : программирование для детей HTML, CSS и JAVASCRIPT / Дэвид Уитни ; [перевела с английского И. </a:t>
            </a:r>
            <a:r>
              <a:rPr lang="ru-RU" sz="1800" b="1" dirty="0" err="1" smtClean="0"/>
              <a:t>Рузмайкина</a:t>
            </a:r>
            <a:r>
              <a:rPr lang="ru-RU" sz="1800" b="1" dirty="0" smtClean="0"/>
              <a:t> ; иллюстрации Д. </a:t>
            </a:r>
            <a:r>
              <a:rPr lang="ru-RU" sz="1800" b="1" dirty="0" err="1" smtClean="0"/>
              <a:t>Биди</a:t>
            </a:r>
            <a:r>
              <a:rPr lang="ru-RU" sz="1800" b="1" dirty="0" smtClean="0"/>
              <a:t>]. - Санкт-Петербург : Питер, 2021. - 208 с. : </a:t>
            </a:r>
            <a:r>
              <a:rPr lang="ru-RU" sz="1800" b="1" dirty="0" err="1" smtClean="0"/>
              <a:t>цв</a:t>
            </a:r>
            <a:r>
              <a:rPr lang="ru-RU" sz="1800" b="1" dirty="0" smtClean="0"/>
              <a:t>. ил. - (Вы и ваш ребёнок). – Текст: непосредственный. 12+</a:t>
            </a:r>
            <a:r>
              <a:rPr lang="ru-RU" sz="1800" b="1" dirty="0" smtClean="0">
                <a:latin typeface="+mn-lt"/>
              </a:rPr>
              <a:t/>
            </a:r>
            <a:br>
              <a:rPr lang="ru-RU" sz="1800" b="1" dirty="0" smtClean="0">
                <a:latin typeface="+mn-lt"/>
              </a:rPr>
            </a:br>
            <a:endParaRPr lang="ru-RU" sz="1800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1398" y="2122508"/>
            <a:ext cx="5748647" cy="3518271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+mj-lt"/>
              </a:rPr>
              <a:t>Увлекательное обучение в игре созданию собственных сайтов, игр или приложений с помощью HTML, CSS и </a:t>
            </a:r>
            <a:r>
              <a:rPr lang="en-US" sz="2000" dirty="0" smtClean="0">
                <a:latin typeface="+mj-lt"/>
              </a:rPr>
              <a:t>JavaScript</a:t>
            </a:r>
            <a:r>
              <a:rPr lang="ru-RU" sz="2000" dirty="0" smtClean="0">
                <a:latin typeface="+mj-lt"/>
              </a:rPr>
              <a:t>.</a:t>
            </a:r>
            <a:r>
              <a:rPr lang="en-US" sz="2000" dirty="0" smtClean="0">
                <a:latin typeface="+mj-lt"/>
              </a:rPr>
              <a:t> 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Книга создана юными программистами и их помощниками (международное сообщество </a:t>
            </a:r>
            <a:r>
              <a:rPr lang="ru-RU" sz="2000" dirty="0" err="1" smtClean="0">
                <a:latin typeface="+mj-lt"/>
              </a:rPr>
              <a:t>разработчиков-тинейджеров</a:t>
            </a:r>
            <a:r>
              <a:rPr lang="ru-RU" sz="2000" dirty="0" smtClean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Young Rewired State</a:t>
            </a:r>
            <a:r>
              <a:rPr lang="ru-RU" sz="2000" dirty="0" smtClean="0">
                <a:latin typeface="+mj-lt"/>
              </a:rPr>
              <a:t>).</a:t>
            </a:r>
            <a:endParaRPr lang="ru-RU" sz="2000" dirty="0">
              <a:latin typeface="+mj-lt"/>
            </a:endParaRPr>
          </a:p>
        </p:txBody>
      </p:sp>
      <p:pic>
        <p:nvPicPr>
          <p:cNvPr id="2050" name="Picture 2" descr="https://sun9-79.userapi.com/impg/INQCK4gVoZpER8zqWQb0G4u8BII9hxWTNTqFnw/JKLUE5LZdtE.jpg?size=763x904&amp;quality=95&amp;sign=15d297623177dae1923b4500f804c560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585" y="395411"/>
            <a:ext cx="3715589" cy="44022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2636" y="0"/>
            <a:ext cx="6751452" cy="1926812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Бойко, Мария. Почему бриллианты дороже воды? : и ещё 47 вопросов про экономику / Мария Бойко ; [иллюстрации Нины Кузьминой]. - Москва : Розовый жираф, 2020. - 128 с. : ил. – Текст: непосредственный. 6+</a:t>
            </a:r>
            <a:endParaRPr lang="ru-RU" sz="1800" b="1" dirty="0"/>
          </a:p>
        </p:txBody>
      </p:sp>
      <p:pic>
        <p:nvPicPr>
          <p:cNvPr id="1026" name="Picture 2" descr="C:\Users\Для сотрудников\Desktop\64389484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204" y="495588"/>
            <a:ext cx="3499292" cy="4682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5035137" y="1588117"/>
            <a:ext cx="5748647" cy="3518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Уникальная книга, которая объясняет основные понятия экономической науки простым </a:t>
            </a:r>
            <a:r>
              <a:rPr lang="ru-RU" sz="2000" dirty="0" err="1" smtClean="0">
                <a:latin typeface="+mj-lt"/>
              </a:rPr>
              <a:t>я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зыком, используя понятные примеры из жизни.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Опровергает восприятие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экономики на мрачной науки.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000" baseline="0" dirty="0" smtClean="0">
                <a:latin typeface="+mj-lt"/>
              </a:rPr>
              <a:t>Ответы в книге опираются на передовые научные знания и в то же время позволяют говорить о сложном просто.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Иллюстрации в книге выполнены по мотивам известных сказок.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5475" y="225631"/>
            <a:ext cx="6067963" cy="1223159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Фадеева, Полина. Кто всё это построил? / Полина Фадеева ; [художник] Анна </a:t>
            </a:r>
            <a:r>
              <a:rPr lang="ru-RU" sz="1800" b="1" dirty="0" err="1" smtClean="0"/>
              <a:t>Алямова</a:t>
            </a:r>
            <a:r>
              <a:rPr lang="ru-RU" sz="1800" b="1" dirty="0" smtClean="0"/>
              <a:t>. - Москва : Ад </a:t>
            </a:r>
            <a:r>
              <a:rPr lang="ru-RU" sz="1800" b="1" dirty="0" err="1" smtClean="0"/>
              <a:t>Маргинем</a:t>
            </a:r>
            <a:r>
              <a:rPr lang="ru-RU" sz="1800" b="1" dirty="0" smtClean="0"/>
              <a:t> Пресс : </a:t>
            </a:r>
            <a:r>
              <a:rPr lang="ru-RU" sz="1800" b="1" dirty="0" err="1" smtClean="0"/>
              <a:t>Ad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Marginem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Press</a:t>
            </a:r>
            <a:r>
              <a:rPr lang="ru-RU" sz="1800" b="1" dirty="0" smtClean="0"/>
              <a:t> : </a:t>
            </a:r>
            <a:r>
              <a:rPr lang="ru-RU" sz="1800" b="1" dirty="0" err="1" smtClean="0"/>
              <a:t>ABCdesign</a:t>
            </a:r>
            <a:r>
              <a:rPr lang="ru-RU" sz="1800" b="1" dirty="0" smtClean="0"/>
              <a:t>, 2023. - 122 с. : </a:t>
            </a:r>
            <a:r>
              <a:rPr lang="ru-RU" sz="1800" b="1" dirty="0" err="1" smtClean="0"/>
              <a:t>цв</a:t>
            </a:r>
            <a:r>
              <a:rPr lang="ru-RU" sz="1800" b="1" dirty="0" smtClean="0"/>
              <a:t>. ил. – (А+А) .-Текст: непосредственный. 6+</a:t>
            </a:r>
            <a:endParaRPr lang="ru-RU" sz="1800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43897" y="1674421"/>
            <a:ext cx="5748647" cy="3906981"/>
          </a:xfrm>
        </p:spPr>
        <p:txBody>
          <a:bodyPr>
            <a:normAutofit fontScale="55000" lnSpcReduction="20000"/>
          </a:bodyPr>
          <a:lstStyle/>
          <a:p>
            <a:r>
              <a:rPr lang="ru-RU" sz="3300" dirty="0" smtClean="0"/>
              <a:t>Нескучные истории о великих архитекторах ХХ века.</a:t>
            </a:r>
          </a:p>
          <a:p>
            <a:r>
              <a:rPr lang="ru-RU" sz="3300" dirty="0" smtClean="0"/>
              <a:t>Авторы старались побольше рассказать о детстве каждого архитектора, узнать, что же такого особенного было в их воспитании, что потом они сотворили такие вещи.  </a:t>
            </a:r>
          </a:p>
          <a:p>
            <a:r>
              <a:rPr lang="ru-RU" sz="3300" dirty="0" smtClean="0"/>
              <a:t>История о каждом из 20 архитекторов умещается на трех разворотах: на первом — большой портрет героя и его биография, на втором — главная работа, на третьем — несколько самых интересных фактов о нем. </a:t>
            </a:r>
            <a:endParaRPr lang="ru-RU" sz="3300" b="1" i="1" dirty="0" smtClean="0"/>
          </a:p>
          <a:p>
            <a:pPr>
              <a:buNone/>
            </a:pPr>
            <a:r>
              <a:rPr lang="ru-RU" sz="3300" b="1" i="1" dirty="0" smtClean="0"/>
              <a:t>           «Нам хотелось бы, чтобы ребенок, который возьмёт в руки эту книгу, понял, что и он способен на великие дела. Главное, чтобы родители вовремя заметили и направили его».</a:t>
            </a:r>
            <a:r>
              <a:rPr lang="ru-RU" sz="3300" b="1" dirty="0" smtClean="0"/>
              <a:t> Анна </a:t>
            </a:r>
            <a:r>
              <a:rPr lang="ru-RU" sz="3300" b="1" dirty="0" err="1" smtClean="0"/>
              <a:t>Алямова</a:t>
            </a:r>
            <a:r>
              <a:rPr lang="ru-RU" sz="3300" b="1" i="1" dirty="0" smtClean="0"/>
              <a:t> </a:t>
            </a:r>
          </a:p>
          <a:p>
            <a:pPr>
              <a:buNone/>
            </a:pPr>
            <a:r>
              <a:rPr lang="ru-RU" sz="3300" b="1" i="1" dirty="0" smtClean="0"/>
              <a:t>          «Нужно всё время изобретать себя заново – иначе наскучишь и себе и людям». </a:t>
            </a:r>
            <a:r>
              <a:rPr lang="ru-RU" sz="3300" b="1" dirty="0" err="1" smtClean="0"/>
              <a:t>Норман</a:t>
            </a:r>
            <a:r>
              <a:rPr lang="ru-RU" sz="3300" b="1" dirty="0" smtClean="0"/>
              <a:t> </a:t>
            </a:r>
            <a:r>
              <a:rPr lang="ru-RU" sz="3300" b="1" dirty="0" err="1" smtClean="0"/>
              <a:t>Фостер</a:t>
            </a:r>
            <a:endParaRPr lang="ru-RU" sz="3300" b="1" dirty="0" smtClean="0"/>
          </a:p>
          <a:p>
            <a:pPr>
              <a:buNone/>
            </a:pPr>
            <a:endParaRPr lang="ru-RU" sz="2000" dirty="0" smtClean="0">
              <a:latin typeface="+mj-lt"/>
            </a:endParaRPr>
          </a:p>
        </p:txBody>
      </p:sp>
      <p:pic>
        <p:nvPicPr>
          <p:cNvPr id="1026" name="Picture 2" descr="https://www.podpisnie.ru/upload/iblock/a17/j99y53ihqtaosqwe74cxjd2cm1abow9y.jpg"/>
          <p:cNvPicPr>
            <a:picLocks noChangeAspect="1" noChangeArrowheads="1"/>
          </p:cNvPicPr>
          <p:nvPr/>
        </p:nvPicPr>
        <p:blipFill>
          <a:blip r:embed="rId2" cstate="print"/>
          <a:srcRect l="25748" t="8189" r="26649" b="7125"/>
          <a:stretch>
            <a:fillRect/>
          </a:stretch>
        </p:blipFill>
        <p:spPr bwMode="auto">
          <a:xfrm>
            <a:off x="653143" y="415636"/>
            <a:ext cx="3776353" cy="5035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4853" y="475013"/>
            <a:ext cx="5925456" cy="1223159"/>
          </a:xfrm>
        </p:spPr>
        <p:txBody>
          <a:bodyPr>
            <a:noAutofit/>
          </a:bodyPr>
          <a:lstStyle/>
          <a:p>
            <a:r>
              <a:rPr lang="ru-RU" sz="1800" b="1" dirty="0" err="1" smtClean="0"/>
              <a:t>Догадкина</a:t>
            </a:r>
            <a:r>
              <a:rPr lang="ru-RU" sz="1800" b="1" dirty="0" smtClean="0"/>
              <a:t>, Елизавета. Что придумал Мельников / Елизавета </a:t>
            </a:r>
            <a:r>
              <a:rPr lang="ru-RU" sz="1800" b="1" dirty="0" err="1" smtClean="0"/>
              <a:t>Догадкина</a:t>
            </a:r>
            <a:r>
              <a:rPr lang="ru-RU" sz="1800" b="1" dirty="0" smtClean="0"/>
              <a:t>, Полина </a:t>
            </a:r>
            <a:r>
              <a:rPr lang="ru-RU" sz="1800" b="1" dirty="0" err="1" smtClean="0"/>
              <a:t>Покладок</a:t>
            </a:r>
            <a:r>
              <a:rPr lang="ru-RU" sz="1800" b="1" dirty="0" smtClean="0"/>
              <a:t> ; художник Ольга </a:t>
            </a:r>
            <a:r>
              <a:rPr lang="ru-RU" sz="1800" b="1" dirty="0" err="1" smtClean="0"/>
              <a:t>Золотухина</a:t>
            </a:r>
            <a:r>
              <a:rPr lang="ru-RU" sz="1800" b="1" dirty="0" smtClean="0"/>
              <a:t>. - Москва : </a:t>
            </a:r>
            <a:r>
              <a:rPr lang="ru-RU" sz="1800" b="1" dirty="0" err="1" smtClean="0"/>
              <a:t>Арт</a:t>
            </a:r>
            <a:r>
              <a:rPr lang="ru-RU" sz="1800" b="1" dirty="0" smtClean="0"/>
              <a:t> Волхонка, 2022. - 112 с. : </a:t>
            </a:r>
            <a:r>
              <a:rPr lang="ru-RU" sz="1800" b="1" dirty="0" err="1" smtClean="0"/>
              <a:t>цв</a:t>
            </a:r>
            <a:r>
              <a:rPr lang="ru-RU" sz="1800" b="1" dirty="0" smtClean="0"/>
              <a:t>. ил. – Текст: непосредственный. 6+</a:t>
            </a:r>
            <a:r>
              <a:rPr lang="ru-RU" sz="1800" b="1" dirty="0" smtClean="0">
                <a:latin typeface="+mn-lt"/>
              </a:rPr>
              <a:t/>
            </a:r>
            <a:br>
              <a:rPr lang="ru-RU" sz="1800" b="1" dirty="0" smtClean="0">
                <a:latin typeface="+mn-lt"/>
              </a:rPr>
            </a:br>
            <a:endParaRPr lang="ru-RU" sz="1800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2021" y="1789998"/>
            <a:ext cx="5748647" cy="3518271"/>
          </a:xfrm>
        </p:spPr>
        <p:txBody>
          <a:bodyPr>
            <a:normAutofit fontScale="55000" lnSpcReduction="20000"/>
          </a:bodyPr>
          <a:lstStyle/>
          <a:p>
            <a:r>
              <a:rPr lang="ru-RU" sz="3100" dirty="0" smtClean="0"/>
              <a:t>Невероятно познавательная книга, показывающая эпоху в архитектуре так, что ребёнок может понять, чем это ценно и интересно.</a:t>
            </a:r>
          </a:p>
          <a:p>
            <a:r>
              <a:rPr lang="ru-RU" sz="3100" dirty="0" smtClean="0"/>
              <a:t>Знакомство с творческим методом Мельникова – его особым подходом к возведению новых зданий.</a:t>
            </a:r>
          </a:p>
          <a:p>
            <a:r>
              <a:rPr lang="ru-RU" sz="3100" dirty="0" smtClean="0"/>
              <a:t> О его жизни и самых значимых проектах: выставочных павильонах, гаражах, клубах, собственном доме.</a:t>
            </a:r>
          </a:p>
          <a:p>
            <a:r>
              <a:rPr lang="ru-RU" sz="3100" dirty="0" smtClean="0"/>
              <a:t>О профессии архитектора, о том, как создается проект и с какими трудностями можно столкнуться в работе. </a:t>
            </a:r>
          </a:p>
          <a:p>
            <a:endParaRPr lang="ru-RU" sz="3100" dirty="0" smtClean="0">
              <a:latin typeface="+mj-lt"/>
            </a:endParaRPr>
          </a:p>
          <a:p>
            <a:pPr>
              <a:buNone/>
            </a:pPr>
            <a:r>
              <a:rPr lang="ru-RU" sz="3100" b="1" i="1" dirty="0" smtClean="0"/>
              <a:t>          «Не оступись, современник, на тысячу лет вспять, будь сам по себе в своем веке и строй равные и так же гениальные сооружения, не забывай, что всё, что ты строишь, строится для счастья людей». Мельников К.</a:t>
            </a:r>
            <a:endParaRPr lang="ru-RU" sz="3100" b="1" dirty="0" smtClean="0"/>
          </a:p>
          <a:p>
            <a:pPr>
              <a:buNone/>
            </a:pPr>
            <a:endParaRPr lang="ru-RU" sz="2000" b="1" dirty="0" smtClean="0">
              <a:latin typeface="+mj-lt"/>
            </a:endParaRPr>
          </a:p>
        </p:txBody>
      </p:sp>
      <p:sp>
        <p:nvSpPr>
          <p:cNvPr id="22530" name="AutoShape 2" descr="https://cdn1.ozone.ru/s3/multimedia-9/638968715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2" name="Picture 4" descr="https://www.art-volkhonka.ru/upload/iblock/8df/gdogrck0nqa1gjfx6rfqlsf0icijqam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67" y="558140"/>
            <a:ext cx="4130909" cy="4903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7975" y="843148"/>
            <a:ext cx="5925456" cy="1223159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Нечаев, Сергей Юрьевич</a:t>
            </a:r>
            <a:r>
              <a:rPr lang="ru-RU" sz="1800" dirty="0" smtClean="0"/>
              <a:t>. </a:t>
            </a:r>
            <a:r>
              <a:rPr lang="ru-RU" sz="1800" b="1" dirty="0" smtClean="0"/>
              <a:t>История всех времён по полочкам</a:t>
            </a:r>
            <a:r>
              <a:rPr lang="ru-RU" sz="1800" dirty="0" smtClean="0"/>
              <a:t> </a:t>
            </a:r>
            <a:r>
              <a:rPr lang="ru-RU" sz="1800" b="1" dirty="0" smtClean="0"/>
              <a:t>/ Сергей Нечаев. - Москва : Времена : АСТ, 2022. - 192 с. : </a:t>
            </a:r>
            <a:r>
              <a:rPr lang="ru-RU" sz="1800" b="1" dirty="0" err="1" smtClean="0"/>
              <a:t>цв</a:t>
            </a:r>
            <a:r>
              <a:rPr lang="ru-RU" sz="1800" b="1" dirty="0" smtClean="0"/>
              <a:t>. ил. - (Наука по полочкам в иллюстрациях).  - Текст: непосредственный. 12+</a:t>
            </a:r>
            <a:r>
              <a:rPr lang="ru-RU" sz="1800" b="1" dirty="0" smtClean="0">
                <a:latin typeface="+mn-lt"/>
              </a:rPr>
              <a:t/>
            </a:r>
            <a:br>
              <a:rPr lang="ru-RU" sz="1800" b="1" dirty="0" smtClean="0">
                <a:latin typeface="+mn-lt"/>
              </a:rPr>
            </a:br>
            <a:endParaRPr lang="ru-RU" sz="1800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25143" y="2098756"/>
            <a:ext cx="5748647" cy="351827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Адаптированное для детей повествование о самых важных и интересных моментах истории от Первобытной эпохи до Новейшего времени.</a:t>
            </a:r>
          </a:p>
          <a:p>
            <a:r>
              <a:rPr lang="ru-RU" sz="2000" dirty="0" smtClean="0"/>
              <a:t>Множество цветных иллюстраций.</a:t>
            </a:r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/>
          </a:p>
        </p:txBody>
      </p:sp>
      <p:pic>
        <p:nvPicPr>
          <p:cNvPr id="24578" name="Picture 2" descr="История всех времен по полочкам - фото 1"/>
          <p:cNvPicPr>
            <a:picLocks noChangeAspect="1" noChangeArrowheads="1"/>
          </p:cNvPicPr>
          <p:nvPr/>
        </p:nvPicPr>
        <p:blipFill>
          <a:blip r:embed="rId2" cstate="print"/>
          <a:srcRect l="2566" t="2412" r="4090" b="2996"/>
          <a:stretch>
            <a:fillRect/>
          </a:stretch>
        </p:blipFill>
        <p:spPr bwMode="auto">
          <a:xfrm>
            <a:off x="997527" y="629391"/>
            <a:ext cx="2980707" cy="4191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4853" y="475013"/>
            <a:ext cx="5925456" cy="1223159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Сироткина, Ирина. Зачем люди танцуют : история танца для детей / Ирина Сироткина ; [художник] Мария Титова. - Москва : Ад </a:t>
            </a:r>
            <a:r>
              <a:rPr lang="ru-RU" sz="1800" b="1" dirty="0" err="1" smtClean="0"/>
              <a:t>Маргинем</a:t>
            </a:r>
            <a:r>
              <a:rPr lang="ru-RU" sz="1800" b="1" dirty="0" smtClean="0"/>
              <a:t> Пресс : </a:t>
            </a:r>
            <a:r>
              <a:rPr lang="ru-RU" sz="1800" b="1" dirty="0" err="1" smtClean="0"/>
              <a:t>Ad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Marginem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Press</a:t>
            </a:r>
            <a:r>
              <a:rPr lang="ru-RU" sz="1800" b="1" dirty="0" smtClean="0"/>
              <a:t> : </a:t>
            </a:r>
            <a:r>
              <a:rPr lang="ru-RU" sz="1800" b="1" dirty="0" err="1" smtClean="0"/>
              <a:t>ABCdesign</a:t>
            </a:r>
            <a:r>
              <a:rPr lang="ru-RU" sz="1800" b="1" dirty="0" smtClean="0"/>
              <a:t>, 2023. - (А+А). – Текст: непосредственный. 6+</a:t>
            </a:r>
            <a:endParaRPr lang="ru-RU" sz="1800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2021" y="1956253"/>
            <a:ext cx="5748647" cy="3518271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+mj-lt"/>
              </a:rPr>
              <a:t>Уникальная книга для детей о танце, его разных видах — от народных до </a:t>
            </a:r>
            <a:r>
              <a:rPr lang="ru-RU" sz="1800" dirty="0" err="1" smtClean="0">
                <a:latin typeface="+mj-lt"/>
              </a:rPr>
              <a:t>хип-хопа</a:t>
            </a:r>
            <a:r>
              <a:rPr lang="ru-RU" sz="1800" dirty="0" smtClean="0">
                <a:latin typeface="+mj-lt"/>
              </a:rPr>
              <a:t> и </a:t>
            </a:r>
            <a:r>
              <a:rPr lang="ru-RU" sz="1800" dirty="0" err="1" smtClean="0">
                <a:latin typeface="+mj-lt"/>
              </a:rPr>
              <a:t>буто</a:t>
            </a:r>
            <a:r>
              <a:rPr lang="ru-RU" sz="1800" dirty="0" smtClean="0">
                <a:latin typeface="+mj-lt"/>
              </a:rPr>
              <a:t>, о всех причастных к его созданию — хореографе, исполнителях, либреттисте, антрепренёре и других.</a:t>
            </a:r>
          </a:p>
          <a:p>
            <a:r>
              <a:rPr lang="ru-RU" sz="1800" dirty="0" smtClean="0">
                <a:latin typeface="+mj-lt"/>
              </a:rPr>
              <a:t>О традиции и классических постановках, о современности и творческих исканиях танцовщиков и хореографов так, что культура танца станет понятной и увлечет и юных читателей, и их родителей.</a:t>
            </a:r>
          </a:p>
          <a:p>
            <a:r>
              <a:rPr lang="ru-RU" sz="1800" dirty="0" smtClean="0">
                <a:latin typeface="+mj-lt"/>
              </a:rPr>
              <a:t>Иллюстрации в сложной технике трафарета.</a:t>
            </a:r>
          </a:p>
        </p:txBody>
      </p:sp>
      <p:pic>
        <p:nvPicPr>
          <p:cNvPr id="21506" name="Picture 2" descr="https://admarginem.ru/wp-content/uploads/2022/11/Cover_Pro_14_02.png"/>
          <p:cNvPicPr>
            <a:picLocks noChangeAspect="1" noChangeArrowheads="1"/>
          </p:cNvPicPr>
          <p:nvPr/>
        </p:nvPicPr>
        <p:blipFill>
          <a:blip r:embed="rId2" cstate="print"/>
          <a:srcRect l="20382" t="5927" r="20825" b="5970"/>
          <a:stretch>
            <a:fillRect/>
          </a:stretch>
        </p:blipFill>
        <p:spPr bwMode="auto">
          <a:xfrm>
            <a:off x="570016" y="344385"/>
            <a:ext cx="3764478" cy="5082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4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F4745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</TotalTime>
  <Words>1246</Words>
  <Application>Microsoft Office PowerPoint</Application>
  <PresentationFormat>Произвольный</PresentationFormat>
  <Paragraphs>73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Читаем  научно-познавательные  книги</vt:lpstr>
      <vt:lpstr>Полякова, Дарья. 118 элементов, или Как люди, созданные из клеток, разобрались в мире, созданном из атомов / текст Дарьи Поляковой ; иллюстрации Виктории Стеблевой. - Москва : Абраказябра, 2022. –  72 с. : цв. ил. - (Зачем учиться?). – Текст: непосредственный. 0+ </vt:lpstr>
      <vt:lpstr>Корнеев, Сергей. Математика, или Что общего между капустой, секретным шифром и картинной галереей / текст Сергея Корнеева ; иллюстрации Натальи Карповой. - Москва : Абраказябра, 2021. - 72 с. : цв. ил. - (Зачем учиться?). – Текст: непосредственный.  0+ </vt:lpstr>
      <vt:lpstr>Уитни, Дэвид. Учимся создавать сайты, приложения и игры : программирование для детей HTML, CSS и JAVASCRIPT / Дэвид Уитни ; [перевела с английского И. Рузмайкина ; иллюстрации Д. Биди]. - Санкт-Петербург : Питер, 2021. - 208 с. : цв. ил. - (Вы и ваш ребёнок). – Текст: непосредственный. 12+ </vt:lpstr>
      <vt:lpstr>Бойко, Мария. Почему бриллианты дороже воды? : и ещё 47 вопросов про экономику / Мария Бойко ; [иллюстрации Нины Кузьминой]. - Москва : Розовый жираф, 2020. - 128 с. : ил. – Текст: непосредственный. 6+</vt:lpstr>
      <vt:lpstr>Фадеева, Полина. Кто всё это построил? / Полина Фадеева ; [художник] Анна Алямова. - Москва : Ад Маргинем Пресс : Ad Marginem Press : ABCdesign, 2023. - 122 с. : цв. ил. – (А+А) .-Текст: непосредственный. 6+</vt:lpstr>
      <vt:lpstr>Догадкина, Елизавета. Что придумал Мельников / Елизавета Догадкина, Полина Покладок ; художник Ольга Золотухина. - Москва : Арт Волхонка, 2022. - 112 с. : цв. ил. – Текст: непосредственный. 6+ </vt:lpstr>
      <vt:lpstr>Нечаев, Сергей Юрьевич. История всех времён по полочкам / Сергей Нечаев. - Москва : Времена : АСТ, 2022. - 192 с. : цв. ил. - (Наука по полочкам в иллюстрациях).  - Текст: непосредственный. 12+ </vt:lpstr>
      <vt:lpstr>Сироткина, Ирина. Зачем люди танцуют : история танца для детей / Ирина Сироткина ; [художник] Мария Титова. - Москва : Ад Маргинем Пресс : Ad Marginem Press : ABCdesign, 2023. - (А+А). – Текст: непосредственный. 6+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Марина Маркасьян</dc:creator>
  <cp:lastModifiedBy>Для сотрудников</cp:lastModifiedBy>
  <cp:revision>97</cp:revision>
  <dcterms:created xsi:type="dcterms:W3CDTF">2023-02-10T14:56:58Z</dcterms:created>
  <dcterms:modified xsi:type="dcterms:W3CDTF">2023-07-28T09:56:03Z</dcterms:modified>
</cp:coreProperties>
</file>