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36"/>
  </p:handoutMasterIdLst>
  <p:sldIdLst>
    <p:sldId id="268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56" r:id="rId27"/>
    <p:sldId id="260" r:id="rId28"/>
    <p:sldId id="261" r:id="rId29"/>
    <p:sldId id="263" r:id="rId30"/>
    <p:sldId id="264" r:id="rId31"/>
    <p:sldId id="265" r:id="rId32"/>
    <p:sldId id="266" r:id="rId33"/>
    <p:sldId id="267" r:id="rId34"/>
    <p:sldId id="293" r:id="rId35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4B74EA-679C-49C4-95AD-DAB0E95A8B2B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825BF-DAEF-4A5B-A87B-BB54E2066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1688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5B106E36-FD25-4E2D-B0AA-010F637433A0}" type="datetimeFigureOut">
              <a:rPr lang="ru-RU" smtClean="0"/>
              <a:pPr/>
              <a:t>27.06.2022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4.png"/><Relationship Id="rId7" Type="http://schemas.openxmlformats.org/officeDocument/2006/relationships/image" Target="../media/image6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Relationship Id="rId9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papmambook.ru/sections/masterklassy_papmambuka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9512" y="1196752"/>
            <a:ext cx="8784976" cy="25202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Segoe Print" pitchFamily="2" charset="0"/>
                <a:cs typeface="Times New Roman" pitchFamily="18" charset="0"/>
              </a:rPr>
              <a:t>Невероятные приключения, новые миры, немножко юмора и </a:t>
            </a:r>
            <a:b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Segoe Print" pitchFamily="2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Segoe Print" pitchFamily="2" charset="0"/>
                <a:cs typeface="Times New Roman" pitchFamily="18" charset="0"/>
              </a:rPr>
              <a:t>капелька иронии</a:t>
            </a:r>
            <a:b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Segoe Print" pitchFamily="2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Segoe Print" pitchFamily="2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Segoe Print" pitchFamily="2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accent1">
                    <a:lumMod val="75000"/>
                  </a:schemeClr>
                </a:solidFill>
                <a:latin typeface="Segoe Print" pitchFamily="2" charset="0"/>
                <a:cs typeface="Times New Roman" pitchFamily="18" charset="0"/>
              </a:rPr>
              <a:t>(цикл обзоров «Понедельник начинается с книг»)</a:t>
            </a:r>
            <a:endParaRPr lang="ru-RU" sz="2700" dirty="0">
              <a:solidFill>
                <a:schemeClr val="accent1">
                  <a:lumMod val="75000"/>
                </a:schemeClr>
              </a:solidFill>
              <a:latin typeface="Segoe Print" pitchFamily="2" charset="0"/>
              <a:cs typeface="Times New Roman" pitchFamily="18" charset="0"/>
            </a:endParaRPr>
          </a:p>
        </p:txBody>
      </p:sp>
      <p:pic>
        <p:nvPicPr>
          <p:cNvPr id="9" name="Picture 5" descr="книга рисованной книги пять книг PNG , книжный клипарт, красный, синий PNG  картинки и пнг PSD рисунок для бесплатной загрузки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68720" y="3197529"/>
            <a:ext cx="3447151" cy="3447152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2" y="-1"/>
            <a:ext cx="971600" cy="1308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80289" y="580526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Segoe Print" pitchFamily="2" charset="0"/>
              </a:rPr>
              <a:t>г. Красноярск, 2022, 27 июня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66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н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ж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214290"/>
            <a:ext cx="4286280" cy="3153215"/>
          </a:xfrm>
          <a:prstGeom prst="rect">
            <a:avLst/>
          </a:prstGeom>
        </p:spPr>
      </p:pic>
      <p:pic>
        <p:nvPicPr>
          <p:cNvPr id="6" name="Рисунок 5" descr="л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62" y="214290"/>
            <a:ext cx="4214842" cy="3143272"/>
          </a:xfrm>
          <a:prstGeom prst="rect">
            <a:avLst/>
          </a:prstGeom>
        </p:spPr>
      </p:pic>
      <p:pic>
        <p:nvPicPr>
          <p:cNvPr id="8" name="Рисунок 7" descr="п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96" y="3643314"/>
            <a:ext cx="8215370" cy="285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8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н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Рисунок 5" descr="а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2311057"/>
            <a:ext cx="8215370" cy="2235885"/>
          </a:xfrm>
          <a:prstGeom prst="rect">
            <a:avLst/>
          </a:prstGeom>
        </p:spPr>
      </p:pic>
      <p:pic>
        <p:nvPicPr>
          <p:cNvPr id="7" name="Рисунок 6" descr="в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34" y="4429132"/>
            <a:ext cx="8215370" cy="2164422"/>
          </a:xfrm>
          <a:prstGeom prst="rect">
            <a:avLst/>
          </a:prstGeom>
        </p:spPr>
      </p:pic>
      <p:pic>
        <p:nvPicPr>
          <p:cNvPr id="8" name="Рисунок 7" descr="о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34" y="214290"/>
            <a:ext cx="8143932" cy="207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н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ы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3857628"/>
            <a:ext cx="8215369" cy="2357454"/>
          </a:xfrm>
          <a:prstGeom prst="rect">
            <a:avLst/>
          </a:prstGeom>
        </p:spPr>
      </p:pic>
      <p:pic>
        <p:nvPicPr>
          <p:cNvPr id="6" name="Рисунок 5" descr="пи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857232"/>
            <a:ext cx="8358246" cy="257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4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н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оь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500042"/>
            <a:ext cx="8501122" cy="559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22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6" name="Рисунок 5" descr="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446"/>
            <a:ext cx="5837362" cy="4284248"/>
          </a:xfrm>
          <a:prstGeom prst="rect">
            <a:avLst/>
          </a:prstGeom>
        </p:spPr>
      </p:pic>
      <p:pic>
        <p:nvPicPr>
          <p:cNvPr id="7" name="Рисунок 6" descr="Снимок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314" y="1051181"/>
            <a:ext cx="3988926" cy="534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792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н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357166"/>
            <a:ext cx="6500858" cy="6000792"/>
          </a:xfrm>
          <a:prstGeom prst="rect">
            <a:avLst/>
          </a:prstGeom>
        </p:spPr>
      </p:pic>
      <p:pic>
        <p:nvPicPr>
          <p:cNvPr id="6" name="Рисунок 5" descr="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190" y="714356"/>
            <a:ext cx="3857652" cy="500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2918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142852"/>
            <a:ext cx="8715436" cy="6072230"/>
          </a:xfrm>
        </p:spPr>
      </p:pic>
    </p:spTree>
    <p:extLst>
      <p:ext uri="{BB962C8B-B14F-4D97-AF65-F5344CB8AC3E}">
        <p14:creationId xmlns:p14="http://schemas.microsoft.com/office/powerpoint/2010/main" val="67182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н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428604"/>
            <a:ext cx="7643866" cy="55007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 сразу на ум пришло имя-Мадам Бадубеда-самое подходящее прозвище для ворчливоголосых, тяжёлочемоданных и влисунаряженных гостей. Поселили её в номер 32, который и без того был полон необычайных секретов, а тут еще такая загадочная личность.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7224" y="714356"/>
            <a:ext cx="4429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 сразу на ум пришло имя-Мадам Бадубеда-самое подходящее прозвище для ворчливоголосых, тяжёлочемоданных и влисунаряженных гостей. Поселили её в номер 32, который и без того был полон необычайных секретов, а тут еще такая загадочная личность.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8662" y="714356"/>
            <a:ext cx="45005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 сразу на ум пришло имя-Мадам </a:t>
            </a:r>
            <a:r>
              <a:rPr lang="ru-RU" dirty="0" err="1" smtClean="0"/>
              <a:t>Бадубеда-самое</a:t>
            </a:r>
            <a:r>
              <a:rPr lang="ru-RU" dirty="0" smtClean="0"/>
              <a:t> подходящее прозвище для </a:t>
            </a:r>
            <a:r>
              <a:rPr lang="ru-RU" dirty="0" err="1" smtClean="0"/>
              <a:t>ворчливоголосых</a:t>
            </a:r>
            <a:r>
              <a:rPr lang="ru-RU" dirty="0" smtClean="0"/>
              <a:t>, </a:t>
            </a:r>
            <a:r>
              <a:rPr lang="ru-RU" dirty="0" err="1" smtClean="0"/>
              <a:t>тяжёлочемоданных</a:t>
            </a:r>
            <a:r>
              <a:rPr lang="ru-RU" dirty="0" smtClean="0"/>
              <a:t> и </a:t>
            </a:r>
            <a:r>
              <a:rPr lang="ru-RU" dirty="0" err="1" smtClean="0"/>
              <a:t>влисунаряженных</a:t>
            </a:r>
            <a:r>
              <a:rPr lang="ru-RU" dirty="0" smtClean="0"/>
              <a:t> гостей. Поселили её в номер 32, который и без того был полон необычайных секретов, а тут еще такая загадочная личность.</a:t>
            </a:r>
            <a:endParaRPr lang="ru-RU" dirty="0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 сразу на ум пришло имя-Мадам Бадубеда-самое подходящее прозвище для ворчливоголосых, тяжёлочемоданных и влисунаряженных гостей. Поселили её в номер 32, который и без того был полон необычайных секретов, а тут еще такая загадочная личность.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23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н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571480"/>
            <a:ext cx="8143932" cy="585791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12004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н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214290"/>
            <a:ext cx="3705742" cy="4363059"/>
          </a:xfrm>
          <a:prstGeom prst="rect">
            <a:avLst/>
          </a:prstGeom>
        </p:spPr>
      </p:pic>
      <p:pic>
        <p:nvPicPr>
          <p:cNvPr id="6" name="Рисунок 5" descr="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6050" y="1428736"/>
            <a:ext cx="3191217" cy="4245438"/>
          </a:xfrm>
          <a:prstGeom prst="rect">
            <a:avLst/>
          </a:prstGeom>
        </p:spPr>
      </p:pic>
      <p:pic>
        <p:nvPicPr>
          <p:cNvPr id="7" name="Рисунок 6" descr="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694" y="2428868"/>
            <a:ext cx="3338846" cy="421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430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н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й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214290"/>
            <a:ext cx="4500594" cy="6357982"/>
          </a:xfrm>
          <a:prstGeom prst="rect">
            <a:avLst/>
          </a:prstGeom>
        </p:spPr>
      </p:pic>
      <p:pic>
        <p:nvPicPr>
          <p:cNvPr id="13" name="Рисунок 12" descr="ц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124" y="285728"/>
            <a:ext cx="2786082" cy="2947594"/>
          </a:xfrm>
          <a:prstGeom prst="rect">
            <a:avLst/>
          </a:prstGeom>
        </p:spPr>
      </p:pic>
      <p:pic>
        <p:nvPicPr>
          <p:cNvPr id="14" name="Рисунок 13" descr="н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388" y="3143248"/>
            <a:ext cx="2344774" cy="342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55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н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madame-badobedah2-dahl-and-ohar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142852"/>
            <a:ext cx="8643998" cy="645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9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н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Сн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9058" y="142852"/>
            <a:ext cx="4876402" cy="6429396"/>
          </a:xfrm>
          <a:prstGeom prst="rect">
            <a:avLst/>
          </a:prstGeom>
        </p:spPr>
      </p:pic>
      <p:pic>
        <p:nvPicPr>
          <p:cNvPr id="6" name="Рисунок 5" descr="ков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214290"/>
            <a:ext cx="3610479" cy="381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2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н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и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3214686"/>
            <a:ext cx="3362586" cy="3228440"/>
          </a:xfrm>
          <a:prstGeom prst="rect">
            <a:avLst/>
          </a:prstGeom>
        </p:spPr>
      </p:pic>
      <p:pic>
        <p:nvPicPr>
          <p:cNvPr id="6" name="Рисунок 5" descr="ч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24" y="357166"/>
            <a:ext cx="3839111" cy="522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6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н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я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25" y="899759"/>
            <a:ext cx="7868749" cy="505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2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н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т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714356"/>
            <a:ext cx="8501121" cy="52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99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н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Сн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214290"/>
            <a:ext cx="5286412" cy="6028239"/>
          </a:xfrm>
          <a:prstGeom prst="rect">
            <a:avLst/>
          </a:prstGeom>
        </p:spPr>
      </p:pic>
      <p:pic>
        <p:nvPicPr>
          <p:cNvPr id="6" name="Рисунок 5" descr="сн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190" y="3786190"/>
            <a:ext cx="4000528" cy="287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6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67399" y="18864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Жаклин Мориарти «Ужасно неудобные приключения Бронте Меттлстоун»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sz="quarter" idx="1"/>
          </p:nvPr>
        </p:nvSpPr>
        <p:spPr>
          <a:xfrm>
            <a:off x="179512" y="1196752"/>
            <a:ext cx="5688632" cy="4937760"/>
          </a:xfrm>
        </p:spPr>
        <p:txBody>
          <a:bodyPr>
            <a:noAutofit/>
          </a:bodyPr>
          <a:lstStyle/>
          <a:p>
            <a:r>
              <a:rPr lang="ru-RU" sz="2000" i="1" smtClean="0">
                <a:latin typeface="Times New Roman" pitchFamily="18" charset="0"/>
                <a:cs typeface="Times New Roman" pitchFamily="18" charset="0"/>
              </a:rPr>
              <a:t>Фантастическая история десятилетней Бронте, полная волшебства, интриг, грандиозных приключений и... тётушек.</a:t>
            </a:r>
            <a:endParaRPr lang="ru-RU" sz="20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Давным-давно родители Бронте Меттлстоун отправились на поиски приключений, и девочка осталась на попечении тётушки. В десять лет Бронте получает известие, что мама и папа погибли при нападении пиратов. После этого тихая и спокойная жизнь девочки заканчивается: родители оставили ей очень необычное завещание. Вооружённая их инструкциями и сундуком, набитым странными подарками, Бронте отправляется в путь, чтобы встретиться с драконами, детективами, пиратами... </a:t>
            </a:r>
          </a:p>
          <a:p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Похоже, все её поиски — нечто большее, чем может показаться на первый взгляд.</a:t>
            </a:r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560" y="6309320"/>
            <a:ext cx="511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6+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4572000" y="1484784"/>
            <a:ext cx="4383848" cy="5373216"/>
            <a:chOff x="4572000" y="1484784"/>
            <a:chExt cx="4383848" cy="5373216"/>
          </a:xfrm>
        </p:grpSpPr>
        <p:pic>
          <p:nvPicPr>
            <p:cNvPr id="4101" name="Picture 5" descr="книга рисованной книги пять книг PNG , книжный клипарт, красный, синий PNG  картинки и пнг PSD рисунок для бесплатной загрузки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572000" y="3426295"/>
              <a:ext cx="3431704" cy="3431705"/>
            </a:xfrm>
            <a:prstGeom prst="rect">
              <a:avLst/>
            </a:prstGeom>
            <a:noFill/>
          </p:spPr>
        </p:pic>
        <p:pic>
          <p:nvPicPr>
            <p:cNvPr id="5122" name="Picture 2" descr="Ужасно неудобные приключения Бронте Меттлстоун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68144" y="1484784"/>
              <a:ext cx="3087704" cy="4608512"/>
            </a:xfrm>
            <a:prstGeom prst="rect">
              <a:avLst/>
            </a:prstGeom>
            <a:noFill/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" y="16737"/>
            <a:ext cx="738232" cy="993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67399" y="260648"/>
            <a:ext cx="7643192" cy="914400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Эдит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Полночынй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сад»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5050904" cy="1489720"/>
          </a:xfrm>
        </p:spPr>
        <p:txBody>
          <a:bodyPr>
            <a:noAutofit/>
          </a:bodyPr>
          <a:lstStyle/>
          <a:p>
            <a:pPr marL="0" indent="0"/>
            <a:r>
              <a:rPr lang="ru-RU" sz="1600" i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smtClean="0">
                <a:latin typeface="Times New Roman" pitchFamily="18" charset="0"/>
                <a:cs typeface="Times New Roman" pitchFamily="18" charset="0"/>
              </a:rPr>
              <a:t>Графическая адаптация классики английской детской литературы, романа Филиппы Пирс «Том и полночный сад» (1958), выполненная французской художницей Эдит (Эдит Граттери). </a:t>
            </a:r>
            <a:r>
              <a:rPr lang="ru-RU" sz="1200" smtClean="0"/>
              <a:t/>
            </a:r>
            <a:br>
              <a:rPr lang="ru-RU" sz="1200" smtClean="0"/>
            </a:br>
            <a:endParaRPr lang="ru-RU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1560" y="6309320"/>
            <a:ext cx="511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6+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5" descr="книга рисованной книги пять книг PNG , книжный клипарт, красный, синий PNG  картинки и пнг PSD рисунок для бесплатной загрузки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5976" y="3426295"/>
            <a:ext cx="3431704" cy="3431705"/>
          </a:xfrm>
          <a:prstGeom prst="rect">
            <a:avLst/>
          </a:prstGeom>
          <a:noFill/>
        </p:spPr>
      </p:pic>
      <p:pic>
        <p:nvPicPr>
          <p:cNvPr id="19" name="Рисунок 18" descr="i6019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3356992"/>
            <a:ext cx="1683680" cy="2490651"/>
          </a:xfrm>
          <a:prstGeom prst="rect">
            <a:avLst/>
          </a:prstGeom>
        </p:spPr>
      </p:pic>
      <p:pic>
        <p:nvPicPr>
          <p:cNvPr id="20" name="Рисунок 19" descr="Edit__Polnochnyj_sad._Graficheskaya_adaptatsiya_klassicheskogo_romana_Filippy_Pi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2120" y="1628800"/>
            <a:ext cx="3281234" cy="458112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355976" y="5805264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12+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Текст 3"/>
          <p:cNvSpPr>
            <a:spLocks noGrp="1"/>
          </p:cNvSpPr>
          <p:nvPr>
            <p:ph sz="quarter" idx="1"/>
          </p:nvPr>
        </p:nvSpPr>
        <p:spPr>
          <a:xfrm>
            <a:off x="467544" y="2852936"/>
            <a:ext cx="3754760" cy="4937760"/>
          </a:xfrm>
        </p:spPr>
        <p:txBody>
          <a:bodyPr>
            <a:noAutofit/>
          </a:bodyPr>
          <a:lstStyle/>
          <a:p>
            <a:pPr marL="0" indent="0"/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 Том отчаянно скучает, проводя летние каникулы на карантине в доме родственников. Пока однажды старинные часы в коридоре не пробили в полночь тринадцать раз. Том оказывается в чудесном саду, встречает в нём девочку Хетти, которую принимает за призрак, но ничуть не пугается. Ведь лучше играть с призраком в призрачном саду, чем проводить время в одиночестве в душной квартире. </a:t>
            </a:r>
            <a:r>
              <a:rPr lang="ru-RU" sz="1200" smtClean="0"/>
              <a:t/>
            </a:r>
            <a:br>
              <a:rPr lang="ru-RU" sz="1200" smtClean="0"/>
            </a:br>
            <a:endParaRPr lang="ru-RU" sz="12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40"/>
            <a:ext cx="755576" cy="1016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63509" y="210344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Таня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дель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Рио «Уоррен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XIII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всевидящее око»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834880" cy="4937760"/>
          </a:xfrm>
        </p:spPr>
        <p:txBody>
          <a:bodyPr>
            <a:noAutofit/>
          </a:bodyPr>
          <a:lstStyle/>
          <a:p>
            <a:pPr marL="0" indent="0"/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 Знакомьтесь, Уоррен XIII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Он единственный посыльный, садовник, официант и портье в старинном отеле, которым много поколений владеет семья Уорренов. И где-то здесь, в этом таинственном и мрачном поместье, среди кривых коридоров, полных пугающих загадок, хранится волшебное сокровище - Всевидящее Око. Но чтобы найти спрятанное сокровище, Уоррену сперва придётся разгадать несколько тайн:</a:t>
            </a:r>
          </a:p>
          <a:p>
            <a:pPr marL="0" indent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Что за странное существо обитает в бойлерной отеля?</a:t>
            </a:r>
          </a:p>
          <a:p>
            <a:pPr marL="0" indent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Кто эта девочка-призрак, мелькающая на тропинках заброшенного лабиринта?</a:t>
            </a:r>
          </a:p>
          <a:p>
            <a:pPr marL="0" indent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 почему единственный постоялец отеля прячет своё лицо под бинтами?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560" y="6309320"/>
            <a:ext cx="511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6+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5" descr="книга рисованной книги пять книг PNG , книжный клипарт, красный, синий PNG  картинки и пнг PSD рисунок для бесплатной загрузки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3426295"/>
            <a:ext cx="3431704" cy="3431705"/>
          </a:xfrm>
          <a:prstGeom prst="rect">
            <a:avLst/>
          </a:prstGeom>
          <a:noFill/>
        </p:spPr>
      </p:pic>
      <p:pic>
        <p:nvPicPr>
          <p:cNvPr id="3074" name="Picture 2" descr="Уоррен XIII и всевидящее око. Уилл Стейли, Таня дель Рио. Детский магазин  Букашки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547028"/>
            <a:ext cx="3314391" cy="3725780"/>
          </a:xfrm>
          <a:prstGeom prst="rect">
            <a:avLst/>
          </a:prstGeom>
          <a:noFill/>
        </p:spPr>
      </p:pic>
      <p:pic>
        <p:nvPicPr>
          <p:cNvPr id="3076" name="Picture 4" descr="Книга: &quot;Уоррен XIII и Шепчущий лес&quot; - Рио дель. Купить книгу, читать  рецензии | Warren The 13 and The Whispering Woods | ISBN 978-5-4370-0298-8  | Лабирин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1124744"/>
            <a:ext cx="1225327" cy="1397481"/>
          </a:xfrm>
          <a:prstGeom prst="rect">
            <a:avLst/>
          </a:prstGeom>
          <a:noFill/>
        </p:spPr>
      </p:pic>
      <p:pic>
        <p:nvPicPr>
          <p:cNvPr id="3078" name="Picture 6" descr="Книга: &quot;Уоррен XIII и Тринадцатилетнее проклятие&quot; - Рио дель. Купить книгу,  читать рецензии | Warren The 13 and The Thirteen Year Curse | ISBN  978-5-4370-0340-4 | Лабирин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1124744"/>
            <a:ext cx="1225327" cy="1383979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 rot="16200000">
            <a:off x="6596790" y="1548226"/>
            <a:ext cx="14317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Продолжение </a:t>
            </a:r>
          </a:p>
          <a:p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следует…</a:t>
            </a:r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755650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71400" y="240083"/>
            <a:ext cx="8229600" cy="914400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Юлия Иванова «Тайны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Чароводья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5122912" cy="4937760"/>
          </a:xfrm>
        </p:spPr>
        <p:txBody>
          <a:bodyPr>
            <a:noAutofit/>
          </a:bodyPr>
          <a:lstStyle/>
          <a:p>
            <a:pPr marL="0" indent="0"/>
            <a:r>
              <a:rPr lang="ru-RU" sz="2000" i="1" smtClean="0">
                <a:latin typeface="Times New Roman" pitchFamily="18" charset="0"/>
                <a:cs typeface="Times New Roman" pitchFamily="18" charset="0"/>
              </a:rPr>
              <a:t> Добро пожаловать в мир Чароводья!</a:t>
            </a:r>
          </a:p>
          <a:p>
            <a:pPr marL="0" indent="0"/>
            <a:endParaRPr lang="ru-RU" sz="2000" i="1" smtClean="0">
              <a:latin typeface="Times New Roman" pitchFamily="18" charset="0"/>
              <a:cs typeface="Times New Roman" pitchFamily="18" charset="0"/>
            </a:endParaRPr>
          </a:p>
          <a:p>
            <a:pPr marL="0" indent="0"/>
            <a:r>
              <a:rPr lang="ru-RU" sz="2000" i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Эльда живёт в уединённом замке и даже не подозревает о том, какое сокровище досталось ей в наследство от матери, - призрачный камень с тремя живыми искрами внутри.</a:t>
            </a:r>
            <a:br>
              <a:rPr lang="ru-RU" sz="16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Кто-то изо всех сил старается скрыть от девочки правду, но верные друзья помогают Эльде понять, что мир вокруг вовсе не такой, каким она себе его представляла.</a:t>
            </a:r>
            <a:br>
              <a:rPr lang="ru-RU" sz="16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Ей предстоит столкнуться с изгнанными, открыть окно в другую реальность, испытать предательство близких и отыскать в себе силы идти до конца.</a:t>
            </a:r>
          </a:p>
          <a:p>
            <a:pPr marL="0" indent="0"/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 Сможет ли Эльда возродить исчезающий орден, разгадать все загадки и разобраться в том, кто её настоящие друзья, а кто - предатели?</a:t>
            </a:r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6309320"/>
            <a:ext cx="665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12+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5" descr="книга рисованной книги пять книг PNG , книжный клипарт, красный, синий PNG  картинки и пнг PSD рисунок для бесплатной загрузки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3426295"/>
            <a:ext cx="3431704" cy="3431705"/>
          </a:xfrm>
          <a:prstGeom prst="rect">
            <a:avLst/>
          </a:prstGeom>
          <a:noFill/>
        </p:spPr>
      </p:pic>
      <p:pic>
        <p:nvPicPr>
          <p:cNvPr id="2050" name="Picture 2" descr="Всегда все зависит от людей и их поступков». Интервью с создательницей  Чароводь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2060848"/>
            <a:ext cx="2736304" cy="4004347"/>
          </a:xfrm>
          <a:prstGeom prst="rect">
            <a:avLst/>
          </a:prstGeom>
          <a:noFill/>
        </p:spPr>
      </p:pic>
      <p:sp>
        <p:nvSpPr>
          <p:cNvPr id="2056" name="AutoShape 8" descr="Юлия Иванова «Выбор сильнейшего» [Тайны Чароводья. Книга 5] - ВСЕ СВОБОДН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7" name="Группа 16"/>
          <p:cNvGrpSpPr/>
          <p:nvPr/>
        </p:nvGrpSpPr>
        <p:grpSpPr>
          <a:xfrm>
            <a:off x="7956376" y="260648"/>
            <a:ext cx="1049532" cy="6396256"/>
            <a:chOff x="9396536" y="0"/>
            <a:chExt cx="1049532" cy="6396256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9396536" y="0"/>
              <a:ext cx="1049532" cy="4896543"/>
              <a:chOff x="7956376" y="188640"/>
              <a:chExt cx="1049532" cy="4896543"/>
            </a:xfrm>
          </p:grpSpPr>
          <p:pic>
            <p:nvPicPr>
              <p:cNvPr id="2052" name="Picture 4" descr="Всегда все зависит от людей и их поступков». Интервью с создательницей  Чароводья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956376" y="188640"/>
                <a:ext cx="1028023" cy="1540109"/>
              </a:xfrm>
              <a:prstGeom prst="rect">
                <a:avLst/>
              </a:prstGeom>
              <a:noFill/>
            </p:spPr>
          </p:pic>
          <p:pic>
            <p:nvPicPr>
              <p:cNvPr id="2054" name="Picture 6" descr="Книга &quot;Тайны Чароводья. Логово изгнанных. Книга третья&quot; Иванова Юлия –  купить книгу ISBN 978-5-6043489-9-4 с быстрой доставкой в интернет-магазине  OZON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956376" y="1844824"/>
                <a:ext cx="1044624" cy="1567496"/>
              </a:xfrm>
              <a:prstGeom prst="rect">
                <a:avLst/>
              </a:prstGeom>
              <a:noFill/>
            </p:spPr>
          </p:pic>
          <p:pic>
            <p:nvPicPr>
              <p:cNvPr id="14" name="Рисунок 13" descr="Иванова-Выбор1.jp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7973854" y="3573016"/>
                <a:ext cx="1032054" cy="1512167"/>
              </a:xfrm>
              <a:prstGeom prst="rect">
                <a:avLst/>
              </a:prstGeom>
            </p:spPr>
          </p:pic>
        </p:grpSp>
        <p:pic>
          <p:nvPicPr>
            <p:cNvPr id="2058" name="Picture 10" descr="Юлия Иванова. Тайны Чароводья. Книга четвертая: Невидимый остров 1002.00  руб. Указка.Ру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396536" y="5013176"/>
              <a:ext cx="1008112" cy="1383080"/>
            </a:xfrm>
            <a:prstGeom prst="rect">
              <a:avLst/>
            </a:prstGeom>
            <a:noFill/>
          </p:spPr>
        </p:pic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5650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н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к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193982"/>
            <a:ext cx="8429684" cy="647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14400" y="260648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Джезебел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Морган (Юлия Рубина) «Иди через тёмный лес»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5122912" cy="4937760"/>
          </a:xfrm>
        </p:spPr>
        <p:txBody>
          <a:bodyPr>
            <a:noAutofit/>
          </a:bodyPr>
          <a:lstStyle/>
          <a:p>
            <a:pPr marL="0" indent="0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Когда ты найдёшь у сестры соколиные перья, смирись - её уже не спасти.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 пытайся её защитить, не втыкай иглы и ножи в оконную раму - они всё равно не помогут.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 когда она исчезнет - шагни вслед за нею в Навь.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Иди, иди же ей на помощь, 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Иди через тёмный лес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 кто знает, что ты в нём найдёшь.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6309320"/>
            <a:ext cx="665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16+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5" descr="книга рисованной книги пять книг PNG , книжный клипарт, красный, синий PNG  картинки и пнг PSD рисунок для бесплатной загрузки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3426295"/>
            <a:ext cx="3431704" cy="3431705"/>
          </a:xfrm>
          <a:prstGeom prst="rect">
            <a:avLst/>
          </a:prstGeom>
          <a:noFill/>
        </p:spPr>
      </p:pic>
      <p:pic>
        <p:nvPicPr>
          <p:cNvPr id="1026" name="Picture 2" descr="Все книги Джезебела Морган | Читать онлайн лучшие книги автора на ЛитРес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268760"/>
            <a:ext cx="3143250" cy="4943476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1" y="0"/>
            <a:ext cx="755650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017020" y="-14916"/>
            <a:ext cx="4402832" cy="707612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Выбор библиографа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5" descr="книга рисованной книги пять книг PNG , книжный клипарт, красный, синий PNG  картинки и пнг PSD рисунок для бесплатной загрузки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l="15615" t="9985" r="14227" b="8886"/>
          <a:stretch/>
        </p:blipFill>
        <p:spPr bwMode="auto">
          <a:xfrm>
            <a:off x="6473960" y="3933056"/>
            <a:ext cx="2514472" cy="2907705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82542" cy="1052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73" y="1196752"/>
            <a:ext cx="1296740" cy="178257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43" y="1868072"/>
            <a:ext cx="1152724" cy="158459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5" y="2822297"/>
            <a:ext cx="1221527" cy="167917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4173" y="4635876"/>
            <a:ext cx="26376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жанровой серии «Сюжетный код» будут издаваться российские и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переводные фантастические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приключенческие и детективные книги. К оформлению книги издательство подошло с особым вниманием. Набор значков на каждой обложке покажет, к какому жанру относится книга, а этикетка сообщит об уровне читательской сложности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925705"/>
            <a:ext cx="1512168" cy="232466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43808" y="3474801"/>
            <a:ext cx="205641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"Опасная профессия" - это книга и для взрослых, и для детей.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Дети найдут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ней ответы на самые разные вопросы о книгах и литературе. Взрослые - о поэтическом воспитании, бытовании детской литературы. Автор книги предстаёт в ней как исследователь, критик и практик детской поэзии. И читатель, конечно, поймёт, почему он в шутку называет свою профессию "опасной".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373" y="97205"/>
            <a:ext cx="1560060" cy="210381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349821" y="2323059"/>
            <a:ext cx="27627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Все статьи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этой энциклопедии - стихи, написанные легко и виртуозно, а пояснения и примечания к ним своей научностью и серьёзностью удивят и восхитят даже самых серьёзных. И, как всегда у Клюева, слова и смыслы перетекают друг в друга и становятся языковой игрой, в которую с удовольствием вовлекаются читатели всех возрастов. А безбашенные, невероятно смешные иллюстрации Полины Калашниковой добавляют энциклопедии ещё больше абсурдности.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717" y="1225422"/>
            <a:ext cx="1368748" cy="148186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79692" y="2874837"/>
            <a:ext cx="13457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Сборник вышел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год 75-летия поэта. В книгу вошли практически все произведения из предыдущих сборников поэта, а также не печатавшиеся прежде и новые стихотворения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92431" y="1581635"/>
            <a:ext cx="360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+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92835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14400" y="188640"/>
            <a:ext cx="82296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Интернет-журнал «ПАПМАМБУК»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200" dirty="0">
                <a:latin typeface="Times New Roman" pitchFamily="18" charset="0"/>
                <a:cs typeface="Times New Roman" pitchFamily="18" charset="0"/>
                <a:hlinkClick r:id="rId2"/>
              </a:rPr>
              <a:t>https://www.papmambook.ru/sections/masterklassy_papmambuka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  <a:hlinkClick r:id="rId2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  <a:hlinkClick r:id="rId2"/>
              </a:rPr>
            </a:b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5" descr="книга рисованной книги пять книг PNG , книжный клипарт, красный, синий PNG  картинки и пнг PSD рисунок для бесплатной загрузки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15816" y="3729371"/>
            <a:ext cx="3431704" cy="3431705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7" y="0"/>
            <a:ext cx="755650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17586"/>
            <a:ext cx="5220580" cy="435562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652120" y="1340768"/>
            <a:ext cx="3372544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Ребенку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прочитали книгу, или ребенок сам что-то прочитал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Произошло с ним что-нибудь в результате чтения? Стала книга событием для него?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Мы не узнаем об этом, если не поговорим с ребенком о прочитанном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Почему это важно – поговорить, узнать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результате таких разговоров ребенок учится фиксировать свои переживания и мысли.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Следующий шаг – понять, из чего они вырастают, почему происходящее в книге цепляет его, отзывается в нем (или наоборот).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Это основа самопознания, это толчок для развития вдумчивой речи.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Собственно, именно ради этого мы и учим ребенка читать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Разговаривать о книгах – своего рода искусство.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Овладеть им может каждый, кто понимает ценность таких разговоров.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Давайте разговаривать вместе?</a:t>
            </a:r>
          </a:p>
        </p:txBody>
      </p:sp>
    </p:spTree>
    <p:extLst>
      <p:ext uri="{BB962C8B-B14F-4D97-AF65-F5344CB8AC3E}">
        <p14:creationId xmlns:p14="http://schemas.microsoft.com/office/powerpoint/2010/main" val="67739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43608" y="-99392"/>
            <a:ext cx="4048457" cy="914400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Краевой конкурс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5" descr="книга рисованной книги пять книг PNG , книжный клипарт, красный, синий PNG  картинки и пнг PSD рисунок для бесплатной загрузки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83840" y="3723100"/>
            <a:ext cx="3143671" cy="3143672"/>
          </a:xfrm>
          <a:prstGeom prst="rect">
            <a:avLst/>
          </a:prstGeom>
          <a:noFill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73"/>
            <a:ext cx="755650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271" y="692696"/>
            <a:ext cx="4633217" cy="3883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035447"/>
            <a:ext cx="412216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✅ Конкурс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проводится с 20.06.2022 г. по 01.12.2022 г.</a:t>
            </a: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✅ К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участию в Конкурсе приглашаются дети и подростки в возрасте от 8 до 14 лет, а также семейные команды.</a:t>
            </a: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smtClean="0">
                <a:latin typeface="Times New Roman" pitchFamily="18" charset="0"/>
                <a:cs typeface="Times New Roman" pitchFamily="18" charset="0"/>
              </a:rPr>
              <a:t>✅ Срок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предоставления работ в Оргкомитет ― до 15.11.2022 г., работы, поступившие позднее 15.11.2020 г., к рассмотрению не принимаются.</a:t>
            </a: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Конкурс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проводится по четырём номинациям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1. «Мой фантастический мир»: участник представляет карту и описание придуманного им фантастического мира.</a:t>
            </a: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2. «Алиса в …»: принимаются комиксы, рассказывающие о приключениях Алисы ― героини Льюиса Кэрролла, которая случайно оказалась в современном мире ― городе или селе, где живёт участник Конкурса.</a:t>
            </a: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3. «Это всё Алиса Льюиса Кэрролла»: участник представляет видеоролик или мультфильм о книге Льюиса Кэрролла.</a:t>
            </a: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4. «Читаю "Алису" Кэрролла»: на конкурс представляется фрагмент читательского дневника.</a:t>
            </a: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Подведение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итогов и награждение победителей состоится в декабре 2022 года в Красноярской краевой детской библиотеке.</a:t>
            </a:r>
          </a:p>
        </p:txBody>
      </p:sp>
    </p:spTree>
    <p:extLst>
      <p:ext uri="{BB962C8B-B14F-4D97-AF65-F5344CB8AC3E}">
        <p14:creationId xmlns:p14="http://schemas.microsoft.com/office/powerpoint/2010/main" val="412296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sz="quarter" idx="1"/>
          </p:nvPr>
        </p:nvSpPr>
        <p:spPr>
          <a:xfrm>
            <a:off x="388766" y="1367585"/>
            <a:ext cx="8575722" cy="4937760"/>
          </a:xfrm>
        </p:spPr>
        <p:txBody>
          <a:bodyPr>
            <a:noAutofit/>
          </a:bodyPr>
          <a:lstStyle/>
          <a:p>
            <a:pPr marL="0" indent="0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u="sng" dirty="0">
                <a:latin typeface="Times New Roman" pitchFamily="18" charset="0"/>
                <a:cs typeface="Times New Roman" pitchFamily="18" charset="0"/>
              </a:rPr>
              <a:t>Время</a:t>
            </a:r>
            <a:r>
              <a:rPr lang="ru-RU" sz="2800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25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июля,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11.00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часов</a:t>
            </a:r>
          </a:p>
          <a:p>
            <a:pPr marL="0" indent="0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/>
            <a:r>
              <a:rPr lang="ru-RU" sz="2800" u="sng" dirty="0" smtClean="0">
                <a:latin typeface="Times New Roman" pitchFamily="18" charset="0"/>
                <a:cs typeface="Times New Roman" pitchFamily="18" charset="0"/>
              </a:rPr>
              <a:t>Тема: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«Таксы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мопсы, три кота» (наши питомцы и мы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1560" y="6309320"/>
            <a:ext cx="665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16+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5" descr="книга рисованной книги пять книг PNG , книжный клипарт, красный, синий PNG  картинки и пнг PSD рисунок для бесплатной загрузки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3426295"/>
            <a:ext cx="3431704" cy="3431705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1" y="0"/>
            <a:ext cx="755650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11760" y="396576"/>
            <a:ext cx="3672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Следующий  обзор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76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н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ш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41" y="447258"/>
            <a:ext cx="8364118" cy="596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28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н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Рисунок 5" descr="щ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547205"/>
            <a:ext cx="7786742" cy="595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24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н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з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357166"/>
            <a:ext cx="8215369" cy="600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34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н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х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571480"/>
            <a:ext cx="8072494" cy="592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1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н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ф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285727"/>
            <a:ext cx="8501122" cy="607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6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н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э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04" y="428604"/>
            <a:ext cx="5520177" cy="606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50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1016</TotalTime>
  <Words>1076</Words>
  <Application>Microsoft Office PowerPoint</Application>
  <PresentationFormat>Экран (4:3)</PresentationFormat>
  <Paragraphs>83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Начальная</vt:lpstr>
      <vt:lpstr>Невероятные приключения, новые миры, немножко юмора и  капелька иронии  (цикл обзоров «Понедельник начинается с книг»)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Жаклин Мориарти «Ужасно неудобные приключения Бронте Меттлстоун»</vt:lpstr>
      <vt:lpstr>Эдит «Полночынй сад» </vt:lpstr>
      <vt:lpstr>Таня дель Рио «Уоррен XIII и всевидящее око»</vt:lpstr>
      <vt:lpstr>Юлия Иванова «Тайны Чароводья»</vt:lpstr>
      <vt:lpstr>Джезебел Морган (Юлия Рубина) «Иди через тёмный лес»</vt:lpstr>
      <vt:lpstr>Выбор библиографа</vt:lpstr>
      <vt:lpstr>Интернет-журнал «ПАПМАМБУК» https://www.papmambook.ru/sections/masterklassy_papmambuka/ </vt:lpstr>
      <vt:lpstr>Краевой конкурс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Библиотека</dc:creator>
  <cp:lastModifiedBy>Хомицкая Любовь Николаевна</cp:lastModifiedBy>
  <cp:revision>22</cp:revision>
  <cp:lastPrinted>2022-06-24T10:57:17Z</cp:lastPrinted>
  <dcterms:created xsi:type="dcterms:W3CDTF">2022-03-30T08:36:34Z</dcterms:created>
  <dcterms:modified xsi:type="dcterms:W3CDTF">2022-06-27T02:41:13Z</dcterms:modified>
</cp:coreProperties>
</file>